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</p:sldIdLst>
  <p:sldSz cy="6858000" cx="9144000"/>
  <p:notesSz cx="6858000" cy="9144000"/>
  <p:embeddedFontLst>
    <p:embeddedFont>
      <p:font typeface="Lobster Two"/>
      <p:regular r:id="rId41"/>
      <p:bold r:id="rId42"/>
      <p:italic r:id="rId43"/>
      <p:boldItalic r:id="rId44"/>
    </p:embeddedFont>
    <p:embeddedFont>
      <p:font typeface="Amaranth"/>
      <p:regular r:id="rId45"/>
      <p:bold r:id="rId46"/>
      <p:italic r:id="rId47"/>
      <p:boldItalic r:id="rId48"/>
    </p:embeddedFont>
    <p:embeddedFont>
      <p:font typeface="Nunito"/>
      <p:regular r:id="rId49"/>
      <p:bold r:id="rId50"/>
      <p:italic r:id="rId51"/>
      <p:boldItalic r:id="rId52"/>
    </p:embeddedFont>
    <p:embeddedFont>
      <p:font typeface="Helvetica Neue"/>
      <p:regular r:id="rId53"/>
      <p:bold r:id="rId54"/>
      <p:italic r:id="rId55"/>
      <p:boldItalic r:id="rId56"/>
    </p:embeddedFont>
    <p:embeddedFont>
      <p:font typeface="Archivo Black"/>
      <p:regular r:id="rId5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font" Target="fonts/LobsterTwo-bold.fntdata"/><Relationship Id="rId41" Type="http://schemas.openxmlformats.org/officeDocument/2006/relationships/font" Target="fonts/LobsterTwo-regular.fntdata"/><Relationship Id="rId44" Type="http://schemas.openxmlformats.org/officeDocument/2006/relationships/font" Target="fonts/LobsterTwo-boldItalic.fntdata"/><Relationship Id="rId43" Type="http://schemas.openxmlformats.org/officeDocument/2006/relationships/font" Target="fonts/LobsterTwo-italic.fntdata"/><Relationship Id="rId46" Type="http://schemas.openxmlformats.org/officeDocument/2006/relationships/font" Target="fonts/Amaranth-bold.fntdata"/><Relationship Id="rId45" Type="http://schemas.openxmlformats.org/officeDocument/2006/relationships/font" Target="fonts/Amaranth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Amaranth-boldItalic.fntdata"/><Relationship Id="rId47" Type="http://schemas.openxmlformats.org/officeDocument/2006/relationships/font" Target="fonts/Amaranth-italic.fntdata"/><Relationship Id="rId49" Type="http://schemas.openxmlformats.org/officeDocument/2006/relationships/font" Target="fonts/Nunit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Nunito-italic.fntdata"/><Relationship Id="rId50" Type="http://schemas.openxmlformats.org/officeDocument/2006/relationships/font" Target="fonts/Nunito-bold.fntdata"/><Relationship Id="rId53" Type="http://schemas.openxmlformats.org/officeDocument/2006/relationships/font" Target="fonts/HelveticaNeue-regular.fntdata"/><Relationship Id="rId52" Type="http://schemas.openxmlformats.org/officeDocument/2006/relationships/font" Target="fonts/Nunito-boldItalic.fntdata"/><Relationship Id="rId11" Type="http://schemas.openxmlformats.org/officeDocument/2006/relationships/slide" Target="slides/slide7.xml"/><Relationship Id="rId55" Type="http://schemas.openxmlformats.org/officeDocument/2006/relationships/font" Target="fonts/HelveticaNeue-italic.fntdata"/><Relationship Id="rId10" Type="http://schemas.openxmlformats.org/officeDocument/2006/relationships/slide" Target="slides/slide6.xml"/><Relationship Id="rId54" Type="http://schemas.openxmlformats.org/officeDocument/2006/relationships/font" Target="fonts/HelveticaNeue-bold.fntdata"/><Relationship Id="rId13" Type="http://schemas.openxmlformats.org/officeDocument/2006/relationships/slide" Target="slides/slide9.xml"/><Relationship Id="rId57" Type="http://schemas.openxmlformats.org/officeDocument/2006/relationships/font" Target="fonts/ArchivoBlack-regular.fntdata"/><Relationship Id="rId12" Type="http://schemas.openxmlformats.org/officeDocument/2006/relationships/slide" Target="slides/slide8.xml"/><Relationship Id="rId56" Type="http://schemas.openxmlformats.org/officeDocument/2006/relationships/font" Target="fonts/HelveticaNeue-boldItalic.fntdata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100"/>
            </a:lvl1pPr>
            <a:lvl2pPr lvl="1">
              <a:spcBef>
                <a:spcPts val="0"/>
              </a:spcBef>
              <a:buSzPts val="1400"/>
              <a:buChar char="○"/>
              <a:defRPr sz="1100"/>
            </a:lvl2pPr>
            <a:lvl3pPr lvl="2">
              <a:spcBef>
                <a:spcPts val="0"/>
              </a:spcBef>
              <a:buSzPts val="1400"/>
              <a:buChar char="■"/>
              <a:defRPr sz="1100"/>
            </a:lvl3pPr>
            <a:lvl4pPr lvl="3">
              <a:spcBef>
                <a:spcPts val="0"/>
              </a:spcBef>
              <a:buSzPts val="1400"/>
              <a:buChar char="●"/>
              <a:defRPr sz="1100"/>
            </a:lvl4pPr>
            <a:lvl5pPr lvl="4">
              <a:spcBef>
                <a:spcPts val="0"/>
              </a:spcBef>
              <a:buSzPts val="1400"/>
              <a:buChar char="○"/>
              <a:defRPr sz="1100"/>
            </a:lvl5pPr>
            <a:lvl6pPr lvl="5">
              <a:spcBef>
                <a:spcPts val="0"/>
              </a:spcBef>
              <a:buSzPts val="1400"/>
              <a:buChar char="■"/>
              <a:defRPr sz="1100"/>
            </a:lvl6pPr>
            <a:lvl7pPr lvl="6">
              <a:spcBef>
                <a:spcPts val="0"/>
              </a:spcBef>
              <a:buSzPts val="1400"/>
              <a:buChar char="●"/>
              <a:defRPr sz="1100"/>
            </a:lvl7pPr>
            <a:lvl8pPr lvl="7">
              <a:spcBef>
                <a:spcPts val="0"/>
              </a:spcBef>
              <a:buSzPts val="1400"/>
              <a:buChar char="○"/>
              <a:defRPr sz="1100"/>
            </a:lvl8pPr>
            <a:lvl9pPr lvl="8">
              <a:spcBef>
                <a:spcPts val="0"/>
              </a:spcBef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Shape 2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Clr>
                <a:srgbClr val="073763"/>
              </a:buClr>
              <a:buSzPts val="6000"/>
              <a:buFont typeface="Archivo Black"/>
              <a:buChar char="●"/>
              <a:defRPr sz="60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○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■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●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○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■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●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○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spcBef>
                <a:spcPts val="0"/>
              </a:spcBef>
              <a:buClr>
                <a:srgbClr val="073763"/>
              </a:buClr>
              <a:buSzPts val="6000"/>
              <a:buFont typeface="Helvetica Neue"/>
              <a:buChar char="■"/>
              <a:defRPr sz="60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maranth"/>
              <a:buNone/>
              <a:defRPr sz="42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4572000" y="133"/>
            <a:ext cx="4572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2" name="Shape 32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" name="Shape 33"/>
          <p:cNvSpPr txBox="1"/>
          <p:nvPr>
            <p:ph type="title"/>
          </p:nvPr>
        </p:nvSpPr>
        <p:spPr>
          <a:xfrm>
            <a:off x="265500" y="1834132"/>
            <a:ext cx="4045200" cy="206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●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○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■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●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○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■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●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○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 algn="ctr">
              <a:spcBef>
                <a:spcPts val="0"/>
              </a:spcBef>
              <a:buClr>
                <a:srgbClr val="073763"/>
              </a:buClr>
              <a:buSzPts val="3800"/>
              <a:buFont typeface="Archivo Black"/>
              <a:buChar char="■"/>
              <a:defRPr sz="3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x="265500" y="3974834"/>
            <a:ext cx="4045200" cy="17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maranth"/>
              <a:buNone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800"/>
              <a:buFont typeface="Helvetica Neue"/>
              <a:buChar char="●"/>
              <a:defRPr sz="18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800"/>
              <a:buFont typeface="Helvetica Neue"/>
              <a:buChar char="○"/>
              <a:defRPr sz="18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000"/>
              <a:buFont typeface="Helvetica Neue"/>
              <a:buChar char="■"/>
              <a:defRPr sz="18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400"/>
              <a:buFont typeface="Helvetica Neue"/>
              <a:buChar char="●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400"/>
              <a:buFont typeface="Helvetica Neue"/>
              <a:buChar char="○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000"/>
              <a:buFont typeface="Helvetica Neue"/>
              <a:buChar char="■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400"/>
              <a:buFont typeface="Helvetica Neue"/>
              <a:buChar char="●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400"/>
              <a:buFont typeface="Helvetica Neue"/>
              <a:buChar char="○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spcBef>
                <a:spcPts val="0"/>
              </a:spcBef>
              <a:spcAft>
                <a:spcPts val="600"/>
              </a:spcAft>
              <a:buClr>
                <a:srgbClr val="DAE3EA"/>
              </a:buClr>
              <a:buSzPts val="1000"/>
              <a:buFont typeface="Helvetica Neue"/>
              <a:buChar char="■"/>
              <a:defRPr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rgbClr val="073763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Clr>
                <a:srgbClr val="DAE3EA"/>
              </a:buClr>
              <a:buSzPts val="4200"/>
              <a:buFont typeface="Amaranth"/>
              <a:buChar char="●"/>
              <a:defRPr sz="4200">
                <a:solidFill>
                  <a:srgbClr val="DAE3EA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 algn="ctr">
              <a:spcBef>
                <a:spcPts val="0"/>
              </a:spcBef>
              <a:buClr>
                <a:srgbClr val="DAE3EA"/>
              </a:buClr>
              <a:buSzPts val="3600"/>
              <a:buFont typeface="Helvetica Neue"/>
              <a:buChar char="○"/>
              <a:defRPr sz="36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spcBef>
                <a:spcPts val="0"/>
              </a:spcBef>
              <a:buClr>
                <a:srgbClr val="DAE3EA"/>
              </a:buClr>
              <a:buSzPts val="3600"/>
              <a:buFont typeface="Helvetica Neue"/>
              <a:buChar char="■"/>
              <a:defRPr sz="36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spcBef>
                <a:spcPts val="0"/>
              </a:spcBef>
              <a:buClr>
                <a:srgbClr val="DAE3EA"/>
              </a:buClr>
              <a:buSzPts val="3600"/>
              <a:buFont typeface="Helvetica Neue"/>
              <a:buChar char="●"/>
              <a:defRPr sz="36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spcBef>
                <a:spcPts val="0"/>
              </a:spcBef>
              <a:buClr>
                <a:srgbClr val="DAE3EA"/>
              </a:buClr>
              <a:buSzPts val="3600"/>
              <a:buFont typeface="Helvetica Neue"/>
              <a:buChar char="○"/>
              <a:defRPr sz="36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spcBef>
                <a:spcPts val="0"/>
              </a:spcBef>
              <a:buClr>
                <a:srgbClr val="DAE3EA"/>
              </a:buClr>
              <a:buSzPts val="3600"/>
              <a:buFont typeface="Helvetica Neue"/>
              <a:buChar char="■"/>
              <a:defRPr sz="36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spcBef>
                <a:spcPts val="0"/>
              </a:spcBef>
              <a:buClr>
                <a:srgbClr val="DAE3EA"/>
              </a:buClr>
              <a:buSzPts val="3600"/>
              <a:buFont typeface="Helvetica Neue"/>
              <a:buChar char="●"/>
              <a:defRPr sz="36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spcBef>
                <a:spcPts val="0"/>
              </a:spcBef>
              <a:buClr>
                <a:srgbClr val="DAE3EA"/>
              </a:buClr>
              <a:buSzPts val="3600"/>
              <a:buFont typeface="Helvetica Neue"/>
              <a:buChar char="○"/>
              <a:defRPr sz="36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spcBef>
                <a:spcPts val="0"/>
              </a:spcBef>
              <a:buClr>
                <a:srgbClr val="DAE3EA"/>
              </a:buClr>
              <a:buSzPts val="3600"/>
              <a:buFont typeface="Helvetica Neue"/>
              <a:buChar char="■"/>
              <a:defRPr sz="3600">
                <a:solidFill>
                  <a:srgbClr val="DAE3E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●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○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■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●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○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■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●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○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3000"/>
              <a:buFont typeface="Lobster Two"/>
              <a:buChar char="■"/>
              <a:defRPr sz="3000">
                <a:solidFill>
                  <a:srgbClr val="073763"/>
                </a:solidFill>
                <a:latin typeface="Lobster Two"/>
                <a:ea typeface="Lobster Two"/>
                <a:cs typeface="Lobster Two"/>
                <a:sym typeface="Lobster Two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●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2400"/>
              <a:buFont typeface="Helvetica Neue"/>
              <a:buChar char="○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24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2400"/>
              <a:buFont typeface="Amaranth"/>
              <a:buChar char="●"/>
              <a:defRPr sz="24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1800"/>
              <a:buFont typeface="Amaranth"/>
              <a:buChar char="○"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1800"/>
              <a:buFont typeface="Amaranth"/>
              <a:buChar char="■"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1800"/>
              <a:buFont typeface="Amaranth"/>
              <a:buChar char="●"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1800"/>
              <a:buFont typeface="Amaranth"/>
              <a:buChar char="○"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1800"/>
              <a:buFont typeface="Amaranth"/>
              <a:buChar char="■"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1800"/>
              <a:buFont typeface="Amaranth"/>
              <a:buChar char="●"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1800"/>
              <a:buFont typeface="Amaranth"/>
              <a:buChar char="○"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1800"/>
              <a:buFont typeface="Amaranth"/>
              <a:buChar char="■"/>
              <a:defRPr sz="18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0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●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○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000"/>
              <a:buFont typeface="Helvetica Neue"/>
              <a:buChar char="■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●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○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000"/>
              <a:buFont typeface="Helvetica Neue"/>
              <a:buChar char="■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●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800"/>
              <a:buFont typeface="Helvetica Neue"/>
              <a:buChar char="○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000"/>
              <a:buFont typeface="Helvetica Neue"/>
              <a:buChar char="■"/>
              <a:defRPr sz="18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●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○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000"/>
              <a:buFont typeface="Helvetica Neue"/>
              <a:buChar char="■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●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400"/>
              <a:buFont typeface="Helvetica Neue"/>
              <a:buChar char="○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600"/>
              </a:spcAft>
              <a:buClr>
                <a:srgbClr val="073763"/>
              </a:buClr>
              <a:buSzPts val="1000"/>
              <a:buFont typeface="Helvetica Neue"/>
              <a:buChar char="■"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780700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2400"/>
              <a:buFont typeface="Amaranth"/>
              <a:buChar char="●"/>
              <a:defRPr sz="24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1400"/>
              <a:buChar char="○"/>
              <a:defRPr>
                <a:solidFill>
                  <a:srgbClr val="073763"/>
                </a:solidFill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1400"/>
              <a:buChar char="■"/>
              <a:defRPr>
                <a:solidFill>
                  <a:srgbClr val="073763"/>
                </a:solidFill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1400"/>
              <a:buChar char="●"/>
              <a:defRPr>
                <a:solidFill>
                  <a:srgbClr val="073763"/>
                </a:solidFill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1400"/>
              <a:buChar char="○"/>
              <a:defRPr>
                <a:solidFill>
                  <a:srgbClr val="073763"/>
                </a:solidFill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1400"/>
              <a:buChar char="■"/>
              <a:defRPr>
                <a:solidFill>
                  <a:srgbClr val="073763"/>
                </a:solidFill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1400"/>
              <a:buChar char="●"/>
              <a:defRPr>
                <a:solidFill>
                  <a:srgbClr val="073763"/>
                </a:solidFill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1400"/>
              <a:buChar char="○"/>
              <a:defRPr>
                <a:solidFill>
                  <a:srgbClr val="073763"/>
                </a:solidFill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1400"/>
              <a:buChar char="■"/>
              <a:defRPr>
                <a:solidFill>
                  <a:srgbClr val="07376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3000"/>
              <a:buFont typeface="Amaranth"/>
              <a:buChar char="●"/>
              <a:defRPr sz="3000">
                <a:solidFill>
                  <a:srgbClr val="073763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2400"/>
              <a:buChar char="○"/>
              <a:defRPr sz="2400">
                <a:solidFill>
                  <a:srgbClr val="073763"/>
                </a:solidFill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2400"/>
              <a:buChar char="■"/>
              <a:defRPr sz="2400">
                <a:solidFill>
                  <a:srgbClr val="073763"/>
                </a:solidFill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2400"/>
              <a:buChar char="●"/>
              <a:defRPr sz="2400">
                <a:solidFill>
                  <a:srgbClr val="073763"/>
                </a:solidFill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2400"/>
              <a:buChar char="○"/>
              <a:defRPr sz="2400">
                <a:solidFill>
                  <a:srgbClr val="073763"/>
                </a:solidFill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2400"/>
              <a:buChar char="■"/>
              <a:defRPr sz="2400">
                <a:solidFill>
                  <a:srgbClr val="073763"/>
                </a:solidFill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2400"/>
              <a:buChar char="●"/>
              <a:defRPr sz="2400">
                <a:solidFill>
                  <a:srgbClr val="073763"/>
                </a:solidFill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2400"/>
              <a:buChar char="○"/>
              <a:defRPr sz="2400">
                <a:solidFill>
                  <a:srgbClr val="073763"/>
                </a:solidFill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2400"/>
              <a:buChar char="■"/>
              <a:defRPr sz="2400">
                <a:solidFill>
                  <a:srgbClr val="073763"/>
                </a:solidFill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●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○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buClr>
                <a:srgbClr val="1C4587"/>
              </a:buClr>
              <a:buSzPts val="900"/>
              <a:buFont typeface="Helvetica Neue"/>
              <a:buChar char="■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●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○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buClr>
                <a:srgbClr val="1C4587"/>
              </a:buClr>
              <a:buSzPts val="900"/>
              <a:buFont typeface="Helvetica Neue"/>
              <a:buChar char="■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1200"/>
              <a:buFont typeface="Helvetica Neue"/>
              <a:buChar char="●"/>
              <a:defRPr sz="1200"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buClr>
                <a:srgbClr val="1C4587"/>
              </a:buClr>
              <a:buSzPts val="1200"/>
              <a:buFont typeface="Helvetica Neue"/>
              <a:buChar char="○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buClr>
                <a:srgbClr val="1C4587"/>
              </a:buClr>
              <a:buSzPts val="900"/>
              <a:buFont typeface="Helvetica Neue"/>
              <a:buChar char="■"/>
              <a:defRPr sz="1200">
                <a:solidFill>
                  <a:srgbClr val="1C45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rgbClr val="073763"/>
              </a:buClr>
              <a:buSzPts val="4800"/>
              <a:buFont typeface="Archivo Black"/>
              <a:buChar char="●"/>
              <a:defRPr sz="4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>
              <a:spcBef>
                <a:spcPts val="0"/>
              </a:spcBef>
              <a:buClr>
                <a:srgbClr val="073763"/>
              </a:buClr>
              <a:buSzPts val="4800"/>
              <a:buChar char="○"/>
              <a:defRPr sz="4800">
                <a:solidFill>
                  <a:srgbClr val="073763"/>
                </a:solidFill>
              </a:defRPr>
            </a:lvl2pPr>
            <a:lvl3pPr lvl="2">
              <a:spcBef>
                <a:spcPts val="0"/>
              </a:spcBef>
              <a:buClr>
                <a:srgbClr val="073763"/>
              </a:buClr>
              <a:buSzPts val="4800"/>
              <a:buChar char="■"/>
              <a:defRPr sz="4800">
                <a:solidFill>
                  <a:srgbClr val="073763"/>
                </a:solidFill>
              </a:defRPr>
            </a:lvl3pPr>
            <a:lvl4pPr lvl="3">
              <a:spcBef>
                <a:spcPts val="0"/>
              </a:spcBef>
              <a:buClr>
                <a:srgbClr val="073763"/>
              </a:buClr>
              <a:buSzPts val="4800"/>
              <a:buChar char="●"/>
              <a:defRPr sz="4800">
                <a:solidFill>
                  <a:srgbClr val="073763"/>
                </a:solidFill>
              </a:defRPr>
            </a:lvl4pPr>
            <a:lvl5pPr lvl="4">
              <a:spcBef>
                <a:spcPts val="0"/>
              </a:spcBef>
              <a:buClr>
                <a:srgbClr val="073763"/>
              </a:buClr>
              <a:buSzPts val="4800"/>
              <a:buChar char="○"/>
              <a:defRPr sz="4800">
                <a:solidFill>
                  <a:srgbClr val="073763"/>
                </a:solidFill>
              </a:defRPr>
            </a:lvl5pPr>
            <a:lvl6pPr lvl="5">
              <a:spcBef>
                <a:spcPts val="0"/>
              </a:spcBef>
              <a:buClr>
                <a:srgbClr val="073763"/>
              </a:buClr>
              <a:buSzPts val="4800"/>
              <a:buChar char="■"/>
              <a:defRPr sz="4800">
                <a:solidFill>
                  <a:srgbClr val="073763"/>
                </a:solidFill>
              </a:defRPr>
            </a:lvl6pPr>
            <a:lvl7pPr lvl="6">
              <a:spcBef>
                <a:spcPts val="0"/>
              </a:spcBef>
              <a:buClr>
                <a:srgbClr val="073763"/>
              </a:buClr>
              <a:buSzPts val="4800"/>
              <a:buChar char="●"/>
              <a:defRPr sz="4800">
                <a:solidFill>
                  <a:srgbClr val="073763"/>
                </a:solidFill>
              </a:defRPr>
            </a:lvl7pPr>
            <a:lvl8pPr lvl="7">
              <a:spcBef>
                <a:spcPts val="0"/>
              </a:spcBef>
              <a:buClr>
                <a:srgbClr val="073763"/>
              </a:buClr>
              <a:buSzPts val="4800"/>
              <a:buChar char="○"/>
              <a:defRPr sz="4800">
                <a:solidFill>
                  <a:srgbClr val="073763"/>
                </a:solidFill>
              </a:defRPr>
            </a:lvl8pPr>
            <a:lvl9pPr lvl="8">
              <a:spcBef>
                <a:spcPts val="0"/>
              </a:spcBef>
              <a:buClr>
                <a:srgbClr val="073763"/>
              </a:buClr>
              <a:buSzPts val="4800"/>
              <a:buChar char="■"/>
              <a:defRPr sz="4800">
                <a:solidFill>
                  <a:srgbClr val="07376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Helvetica Neue"/>
              <a:buNone/>
              <a:defRPr>
                <a:solidFill>
                  <a:srgbClr val="0737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rgbClr val="DAE3EA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erotech-logo (1).png" id="6" name="Shape 6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0" y="0"/>
            <a:ext cx="2313100" cy="5782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/>
        </p:nvSpPr>
        <p:spPr>
          <a:xfrm>
            <a:off x="3766050" y="6436400"/>
            <a:ext cx="16119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800"/>
              <a:t>Proprietary and Confidential</a:t>
            </a: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zone.ni.com/reference/en-XX/help/371361B-01/lvconcepts/using__net_with_labview/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docs.google.com/a/aerotech.com/document/d/1xiUgff-vNQrOummUNsiujitmyFY4l9N9MZuvD09HPKk/edit?usp=sharing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hyperlink" Target="https://docs.google.com/a/aerotech.com/document/d/1Q4pouXBHTaGBc5goyKG1kAKTBgou8j2hlBp7lbhvZCU/edit?usp=sharing" TargetMode="Externa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ni.com/labview/" TargetMode="External"/><Relationship Id="rId4" Type="http://schemas.openxmlformats.org/officeDocument/2006/relationships/hyperlink" Target="http://www.ni.com/labview/why/" TargetMode="External"/><Relationship Id="rId5" Type="http://schemas.openxmlformats.org/officeDocument/2006/relationships/hyperlink" Target="http://www.ni.com/getting-started/labview-basics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Aerotech LabVIEW</a:t>
            </a:r>
            <a:br>
              <a:rPr lang="en"/>
            </a:br>
            <a:r>
              <a:rPr lang="en"/>
              <a:t>Interface</a:t>
            </a:r>
          </a:p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What, Why, and How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Supported Versions of LabVIEW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The controller software supports these versions of LabVIEW.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2015 (32-bit and 64-bit)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2014 (32-bit and 64-bit)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2013 (32-bit and 64-bit)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2012 (32-bit and 64-bit)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2011 (32-bit and 64-bit)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2010 (32-bit and 64-bit)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to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9600">
                <a:latin typeface="Archivo Black"/>
                <a:ea typeface="Archivo Black"/>
                <a:cs typeface="Archivo Black"/>
                <a:sym typeface="Archivo Black"/>
              </a:rPr>
              <a:t>Use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Aerotech LabVIEW VIs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265500" y="2367532"/>
            <a:ext cx="4045200" cy="20691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200"/>
              <a:t>Overview</a:t>
            </a:r>
          </a:p>
        </p:txBody>
      </p:sp>
      <p:sp>
        <p:nvSpPr>
          <p:cNvPr id="109" name="Shape 109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General stuff you </a:t>
            </a:r>
            <a:br>
              <a:rPr lang="en" sz="2400"/>
            </a:br>
            <a:r>
              <a:rPr lang="en" sz="2400"/>
              <a:t>need to know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Overview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11700" y="1536630"/>
            <a:ext cx="8520600" cy="17361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LabVIEW Virtual Instruments (VIs) are installed by the controller software. They are in the installation folder: </a:t>
            </a:r>
            <a:r>
              <a:rPr b="1" lang="en"/>
              <a:t>[Installation Folder]\LabVIEW\2010</a:t>
            </a:r>
          </a:p>
          <a:p>
            <a:pPr indent="-381000" lvl="0" marL="457200" rtl="0">
              <a:spcBef>
                <a:spcPts val="0"/>
              </a:spcBef>
              <a:spcAft>
                <a:spcPts val="600"/>
              </a:spcAft>
              <a:buSzPts val="2400"/>
              <a:buChar char="●"/>
            </a:pPr>
            <a:r>
              <a:rPr lang="en"/>
              <a:t>Every VI has: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311700" y="3196525"/>
            <a:ext cx="4158600" cy="6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rPr>
              <a:t>Front Panel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1800">
                <a:solidFill>
                  <a:srgbClr val="073763"/>
                </a:solidFill>
              </a:rPr>
              <a:t>for the user interface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900" y="3907525"/>
            <a:ext cx="3828802" cy="2524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/>
        </p:nvSpPr>
        <p:spPr>
          <a:xfrm>
            <a:off x="4470300" y="3196525"/>
            <a:ext cx="4158600" cy="6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800">
                <a:solidFill>
                  <a:srgbClr val="073763"/>
                </a:solidFill>
                <a:latin typeface="Archivo Black"/>
                <a:ea typeface="Archivo Black"/>
                <a:cs typeface="Archivo Black"/>
                <a:sym typeface="Archivo Black"/>
              </a:rPr>
              <a:t>Block Diagram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 sz="1800">
                <a:solidFill>
                  <a:srgbClr val="073763"/>
                </a:solidFill>
              </a:rPr>
              <a:t>to code the functionality of the VI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0598" y="3907525"/>
            <a:ext cx="3226105" cy="2492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 </a:t>
            </a:r>
            <a:r>
              <a:rPr lang="en" sz="2400"/>
              <a:t>(continued)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LabVIEW VIs use objects in the .NET Library.</a:t>
            </a:r>
          </a:p>
          <a:p>
            <a:pPr indent="0" lvl="0" marL="45720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>
                <a:solidFill>
                  <a:srgbClr val="980000"/>
                </a:solidFill>
              </a:rPr>
              <a:t>National Instruments strongly recommends that VIs that use .NET objects be contained in a LabVIEW project and not be used as standalone VIs.</a:t>
            </a:r>
            <a:r>
              <a:rPr lang="en" sz="1800"/>
              <a:t> </a:t>
            </a:r>
          </a:p>
          <a:p>
            <a:pPr lv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b="1" sz="1800"/>
          </a:p>
          <a:p>
            <a:pPr lvl="0" rtl="0" algn="ctr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/>
              <a:t>For more information, refer to the </a:t>
            </a:r>
            <a:br>
              <a:rPr b="1" lang="en" sz="1800"/>
            </a:br>
            <a:r>
              <a:rPr b="1" lang="en" sz="1800"/>
              <a:t>National Instruments LabVIEW help topic:</a:t>
            </a:r>
            <a:br>
              <a:rPr b="1" lang="en" sz="1800"/>
            </a:br>
            <a:r>
              <a:rPr b="1" lang="en" sz="1800"/>
              <a:t> </a:t>
            </a:r>
            <a:r>
              <a:rPr b="1" lang="en" sz="1800" u="sng">
                <a:solidFill>
                  <a:schemeClr val="accent5"/>
                </a:solidFill>
                <a:hlinkClick r:id="rId3"/>
              </a:rPr>
              <a:t>Using .NET with LabVIEW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 </a:t>
            </a:r>
            <a:r>
              <a:rPr lang="en" sz="2400"/>
              <a:t>(continued)</a:t>
            </a:r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311700" y="1536625"/>
            <a:ext cx="8407800" cy="48093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ts val="2400"/>
              <a:buChar char="●"/>
            </a:pPr>
            <a:r>
              <a:rPr lang="en"/>
              <a:t>Most Aerotech VIs are designed to be used as </a:t>
            </a:r>
            <a:br>
              <a:rPr lang="en"/>
            </a:br>
            <a:r>
              <a:rPr lang="en"/>
              <a:t>sub-VIs — components to construct higher level VIs.</a:t>
            </a:r>
          </a:p>
          <a:p>
            <a:pPr indent="0" lvl="0" marL="457200" rtl="0">
              <a:spcBef>
                <a:spcPts val="0"/>
              </a:spcBef>
              <a:buNone/>
            </a:pPr>
            <a:br>
              <a:rPr lang="en" sz="1800"/>
            </a:br>
            <a:r>
              <a:rPr lang="en" sz="2000"/>
              <a:t>For example, you can open the Front Panel and run </a:t>
            </a:r>
            <a:r>
              <a:rPr b="1" lang="en" sz="2000"/>
              <a:t>Connect.vi</a:t>
            </a:r>
            <a:r>
              <a:rPr lang="en" sz="2000"/>
              <a:t> to connect to a controller. But, the purpose of the VI is to be used within another VI’s Block Diagram (e.g., another VI that will connect, enable, move an axis, check status, disconnect).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Overview </a:t>
            </a:r>
            <a:r>
              <a:rPr lang="en" sz="2400"/>
              <a:t>(continued)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LabVIEW has context help that shows how to wire inputs and outputs. 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The controller help file has an image and description of the input and output terminals.</a:t>
            </a:r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7850" y="3499050"/>
            <a:ext cx="3780925" cy="139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Overview </a:t>
            </a:r>
            <a:r>
              <a:rPr lang="en" sz="2400"/>
              <a:t>(continued)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311700" y="1536633"/>
            <a:ext cx="8520600" cy="48093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Some Aerotech VIs are </a:t>
            </a:r>
            <a:r>
              <a:rPr b="1" lang="en"/>
              <a:t>polymorphic VIs</a:t>
            </a:r>
            <a:r>
              <a:rPr lang="en"/>
              <a:t> which can accommodate different data types for an input terminal.</a:t>
            </a:r>
          </a:p>
          <a:p>
            <a:pPr indent="0" lvl="0" marL="45720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For example, </a:t>
            </a:r>
            <a:r>
              <a:rPr b="1" lang="en"/>
              <a:t>Enable.vi </a:t>
            </a:r>
            <a:r>
              <a:rPr lang="en"/>
              <a:t>can do either of the following: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Accept a string for an axis name and enable only one axis. The corresponding VI is also in the project: EnableSingle.vi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Accept an array of strings for axis name and enable each axis. The corresponding VI is also in the project: EnableMultiple.vi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-368300" lvl="0" marL="457200" rtl="0">
              <a:spcBef>
                <a:spcPts val="0"/>
              </a:spcBef>
              <a:spcAft>
                <a:spcPts val="1000"/>
              </a:spcAft>
              <a:buSzPts val="2200"/>
              <a:buChar char="●"/>
            </a:pPr>
            <a:r>
              <a:rPr lang="en" sz="2200"/>
              <a:t>Overview</a:t>
            </a:r>
          </a:p>
          <a:p>
            <a:pPr indent="-368300" lvl="0" marL="457200" rtl="0">
              <a:spcBef>
                <a:spcPts val="0"/>
              </a:spcBef>
              <a:spcAft>
                <a:spcPts val="600"/>
              </a:spcAft>
              <a:buSzPts val="2200"/>
              <a:buChar char="●"/>
            </a:pPr>
            <a:r>
              <a:rPr lang="en" sz="2200"/>
              <a:t>Samples Project folders</a:t>
            </a:r>
          </a:p>
          <a:p>
            <a:pPr indent="-342900" lvl="1" marL="914400" rtl="0"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/>
              <a:t>Initialize</a:t>
            </a:r>
          </a:p>
          <a:p>
            <a:pPr indent="-342900" lvl="1" marL="914400" rtl="0"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/>
              <a:t>Motion</a:t>
            </a:r>
          </a:p>
          <a:p>
            <a:pPr indent="-342900" lvl="1" marL="914400" rtl="0"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/>
              <a:t>Utility</a:t>
            </a:r>
          </a:p>
          <a:p>
            <a:pPr indent="-342900" lvl="1" marL="914400" rtl="0"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/>
              <a:t>Status</a:t>
            </a:r>
          </a:p>
          <a:p>
            <a:pPr indent="-342900" lvl="1" marL="914400" rtl="0"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/>
              <a:t>Commands</a:t>
            </a:r>
          </a:p>
          <a:p>
            <a:pPr indent="-342900" lvl="1" marL="914400" rtl="0"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/>
              <a:t>Parameters</a:t>
            </a:r>
          </a:p>
          <a:p>
            <a:pPr indent="-342900" lvl="1" marL="914400" rtl="0"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/>
              <a:t>Scope</a:t>
            </a:r>
          </a:p>
          <a:p>
            <a:pPr indent="-342900" lvl="1" marL="914400" rtl="0"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/>
              <a:t>File </a:t>
            </a:r>
            <a:r>
              <a:rPr lang="en" sz="1400"/>
              <a:t>(standalone only)</a:t>
            </a:r>
          </a:p>
          <a:p>
            <a:pPr indent="-342900" lvl="1" marL="914400" rtl="0">
              <a:spcBef>
                <a:spcPts val="0"/>
              </a:spcBef>
              <a:spcAft>
                <a:spcPts val="600"/>
              </a:spcAft>
              <a:buSzPts val="1800"/>
              <a:buChar char="○"/>
            </a:pPr>
            <a:r>
              <a:rPr lang="en"/>
              <a:t>Examples</a:t>
            </a:r>
          </a:p>
          <a:p>
            <a:pPr indent="-368300" lvl="0" marL="457200" rtl="0">
              <a:spcBef>
                <a:spcPts val="0"/>
              </a:spcBef>
              <a:spcAft>
                <a:spcPts val="600"/>
              </a:spcAft>
              <a:buSzPts val="2200"/>
              <a:buChar char="●"/>
            </a:pPr>
            <a:r>
              <a:rPr lang="en" sz="2200"/>
              <a:t>Debugging and troubleshooting VIs</a:t>
            </a:r>
          </a:p>
        </p:txBody>
      </p:sp>
      <p:sp>
        <p:nvSpPr>
          <p:cNvPr id="150" name="Shape 150"/>
          <p:cNvSpPr txBox="1"/>
          <p:nvPr>
            <p:ph type="title"/>
          </p:nvPr>
        </p:nvSpPr>
        <p:spPr>
          <a:xfrm>
            <a:off x="265500" y="2367532"/>
            <a:ext cx="4045200" cy="20691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200"/>
              <a:t>Samples Project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Samples Project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536625"/>
            <a:ext cx="82614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The </a:t>
            </a:r>
            <a:r>
              <a:rPr b="1" lang="en"/>
              <a:t>Samples</a:t>
            </a:r>
            <a:r>
              <a:rPr lang="en"/>
              <a:t> project file is installed to </a:t>
            </a:r>
            <a:br>
              <a:rPr lang="en"/>
            </a:br>
            <a:r>
              <a:rPr b="1" lang="en"/>
              <a:t>[Installation Folder]\LabVIEW\2010\Samples.lvproj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Customers should avoid </a:t>
            </a:r>
            <a:br>
              <a:rPr lang="en"/>
            </a:br>
            <a:r>
              <a:rPr lang="en"/>
              <a:t>saving changes to this </a:t>
            </a:r>
            <a:br>
              <a:rPr lang="en"/>
            </a:br>
            <a:r>
              <a:rPr lang="en"/>
              <a:t>project. 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The folders organize the </a:t>
            </a:r>
            <a:br>
              <a:rPr lang="en"/>
            </a:br>
            <a:r>
              <a:rPr lang="en"/>
              <a:t>VIs by related functionality.</a:t>
            </a:r>
          </a:p>
        </p:txBody>
      </p:sp>
      <p:pic>
        <p:nvPicPr>
          <p:cNvPr id="157" name="Shape 1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3125" y="2402725"/>
            <a:ext cx="3639925" cy="410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Your Mission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400"/>
              <a:t>After today, you should be able to: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sz="2400"/>
              <a:t>Explain how the Aerotech LabVIEW VIs are organized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sz="2400"/>
              <a:t>Debug and troubleshoot LabVIEW VIs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sz="2400"/>
              <a:t>Create a new LabVIEW project that used the Aerotech VIs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sz="2400"/>
              <a:t>Create a simple VI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Samples Project Folders</a:t>
            </a:r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Initialize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VIs to connect, disconnect, and reset the controller.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Connect.vi returns a controller handle that is required by most other VIs.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On the standalone, a connect also returns an array of all connected controllers.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Samples Project Folders</a:t>
            </a:r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Motion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Configure motion: </a:t>
            </a:r>
            <a:r>
              <a:rPr lang="en" sz="1800"/>
              <a:t>RampRate.vi, AnalogTrack.vi, Abs.vi, Inc.vi, etc.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Enable and Disable: </a:t>
            </a:r>
            <a:r>
              <a:rPr lang="en" sz="1800"/>
              <a:t>Enable.vi, Disable.vi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Command motion: </a:t>
            </a:r>
            <a:r>
              <a:rPr lang="en" sz="1800"/>
              <a:t>Home.vi, Linear.vi, Circular.vi, FreeRun.vi, etc.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Abort motion: </a:t>
            </a:r>
            <a:r>
              <a:rPr lang="en" sz="1800"/>
              <a:t>Abort.vi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Acknowledge Faults: </a:t>
            </a:r>
            <a:r>
              <a:rPr lang="en" sz="1800"/>
              <a:t>FaultAck.vi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Wait for motion to complete: </a:t>
            </a:r>
            <a:r>
              <a:rPr lang="en" sz="1800"/>
              <a:t>Wait.vi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Samples Project Folders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311700" y="1536625"/>
            <a:ext cx="86748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Utility</a:t>
            </a:r>
            <a:r>
              <a:rPr lang="en"/>
              <a:t> </a:t>
            </a:r>
            <a:r>
              <a:rPr b="1" lang="en" sz="1800"/>
              <a:t>(miscellaneous helper VIs and CTLs)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Work with error codes: </a:t>
            </a:r>
            <a:r>
              <a:rPr lang="en" sz="1800"/>
              <a:t>ParseError.vi, AlertError.vi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Use Axis Names and Indices: </a:t>
            </a:r>
            <a:r>
              <a:rPr lang="en" sz="1800"/>
              <a:t>GetAxisIndex.vi, GetAxisName.vi, etc.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Get Version Information: </a:t>
            </a:r>
            <a:r>
              <a:rPr lang="en" sz="1800"/>
              <a:t>GetVersion.vi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Access a reusable graphical interface similar to the Axis Manager in the Motion Composer suite: </a:t>
            </a:r>
            <a:r>
              <a:rPr lang="en" sz="1800"/>
              <a:t>AxisControl.ctl </a:t>
            </a:r>
            <a:r>
              <a:rPr lang="en"/>
              <a:t> 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This is a reusable graphical type definition. </a:t>
            </a:r>
            <a:r>
              <a:rPr b="1" lang="en"/>
              <a:t>Examples &gt; MultiAxisControl.vi</a:t>
            </a:r>
            <a:r>
              <a:rPr lang="en"/>
              <a:t> shows how this CTL is used to provide a reusable graphical interface component.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Unlike a VI, you do not run a .ctl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Samples Project Folders</a:t>
            </a:r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Status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Get Controller Diagnostic Packets: </a:t>
            </a:r>
            <a:r>
              <a:rPr lang="en" sz="1800"/>
              <a:t>RetrieveDiagPacket.vi, ConvertDiagPacket.vi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Get Custom Diagnostics: </a:t>
            </a:r>
            <a:r>
              <a:rPr lang="en" sz="1800"/>
              <a:t>RetrieveCustomDiagPacket.vi</a:t>
            </a:r>
            <a:br>
              <a:rPr lang="en" sz="1800"/>
            </a:br>
            <a:r>
              <a:rPr lang="en" sz="1800">
                <a:latin typeface="Archivo Black"/>
                <a:ea typeface="Archivo Black"/>
                <a:cs typeface="Archivo Black"/>
                <a:sym typeface="Archivo Black"/>
              </a:rPr>
              <a:t>A3200 only starting in version 3.04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Directly retrieve task status items: </a:t>
            </a:r>
            <a:r>
              <a:rPr lang="en" sz="1800"/>
              <a:t>GetTaskStatus.vi</a:t>
            </a:r>
            <a:br>
              <a:rPr lang="en" sz="1800"/>
            </a:br>
            <a:r>
              <a:rPr lang="en" sz="1800">
                <a:latin typeface="Archivo Black"/>
                <a:ea typeface="Archivo Black"/>
                <a:cs typeface="Archivo Black"/>
                <a:sym typeface="Archivo Black"/>
              </a:rPr>
              <a:t>A3200 only</a:t>
            </a:r>
          </a:p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Samples Project Folders</a:t>
            </a: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Commands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Acknowledge faults and task errors: </a:t>
            </a:r>
            <a:r>
              <a:rPr lang="en" sz="1800"/>
              <a:t>AcknowledgeAll.vi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Immediate Commands: </a:t>
            </a:r>
            <a:r>
              <a:rPr lang="en" sz="1800"/>
              <a:t>ExecuteCommand.vi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Program Control: </a:t>
            </a:r>
            <a:r>
              <a:rPr lang="en" sz="1800"/>
              <a:t>ExecuteProgram.vi, StopProgram.vi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Set Outputs: </a:t>
            </a:r>
            <a:r>
              <a:rPr lang="en" sz="1800"/>
              <a:t>SetAnalogOutput.vi, SetDigitialOutput.vi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Variables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Standalone: </a:t>
            </a:r>
            <a:r>
              <a:rPr lang="en" sz="1800"/>
              <a:t>ReadGlobal(s).vi, WriteGlobal(s).vi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A3200:</a:t>
            </a:r>
            <a:r>
              <a:rPr lang="en" sz="1800"/>
              <a:t> GetGlobalVariable(s).vi, SetGlobalVariable(s).vi, GetDoubleTaskVariable(s).vi, SetDoubleTaskVariable(s).vi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Parameters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Get and set parameters: </a:t>
            </a:r>
            <a:r>
              <a:rPr lang="en" sz="1800"/>
              <a:t>GetAxisParameter.vi, SetAxisParameter.vi,  etc.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Set Active Parameter File: </a:t>
            </a:r>
            <a:r>
              <a:rPr lang="en" sz="1800"/>
              <a:t>SendParameterFile.vi</a:t>
            </a:r>
            <a:br>
              <a:rPr lang="en" sz="1800"/>
            </a:br>
            <a:r>
              <a:rPr lang="en" sz="1800">
                <a:latin typeface="Archivo Black"/>
                <a:ea typeface="Archivo Black"/>
                <a:cs typeface="Archivo Black"/>
                <a:sym typeface="Archivo Black"/>
              </a:rPr>
              <a:t>A3200 only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Send/Commit: </a:t>
            </a:r>
            <a:r>
              <a:rPr lang="en" sz="1800"/>
              <a:t>SendParameterFile.vi, CommitParameters.vi</a:t>
            </a:r>
            <a:br>
              <a:rPr lang="en" sz="1800"/>
            </a:br>
            <a:r>
              <a:rPr lang="en" sz="1800">
                <a:latin typeface="Archivo Black"/>
                <a:ea typeface="Archivo Black"/>
                <a:cs typeface="Archivo Black"/>
                <a:sym typeface="Archivo Black"/>
              </a:rPr>
              <a:t>Standalone only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Save parameter file: </a:t>
            </a:r>
            <a:r>
              <a:rPr lang="en" sz="1800"/>
              <a:t>SaveParameterFile.vi</a:t>
            </a:r>
          </a:p>
        </p:txBody>
      </p:sp>
      <p:sp>
        <p:nvSpPr>
          <p:cNvPr id="193" name="Shape 193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Samples Project Folders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Scope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 </a:t>
            </a:r>
            <a:r>
              <a:rPr b="1" lang="en" sz="1800"/>
              <a:t>(Data Collection)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Typical order of operations: configure, collect, retrieve, extract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A3200: </a:t>
            </a:r>
            <a:r>
              <a:rPr lang="en" sz="1800"/>
              <a:t>AddDataConfiguration.vi, StartDataCollection.vi, RetrieveData.vi, GetDataResults.vi, etc.</a:t>
            </a: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SzPts val="2400"/>
              <a:buChar char="○"/>
            </a:pPr>
            <a:r>
              <a:rPr lang="en"/>
              <a:t>Standalone: </a:t>
            </a:r>
            <a:r>
              <a:rPr lang="en" sz="1800"/>
              <a:t>TriggerScopeCollect.vi, GetScopeData.vi, AxisDataResults.ctl, ControllerDataResults.ctl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File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 </a:t>
            </a:r>
            <a:r>
              <a:rPr b="1" lang="en" sz="1800"/>
              <a:t>(Standalone only)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Work with files on the controller file system: </a:t>
            </a:r>
            <a:r>
              <a:rPr lang="en" sz="1800"/>
              <a:t>FileList.vi, FileSend.vi, FileRetrieve.vi, etc.</a:t>
            </a:r>
          </a:p>
        </p:txBody>
      </p:sp>
      <p:sp>
        <p:nvSpPr>
          <p:cNvPr id="199" name="Shape 199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Samples Project Folders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Examples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These VIs are a good reference to see how to perform common controller operations by combining Aerotech sub-VIs.</a:t>
            </a: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You can directly run the VIs in this folder. They will connect to a controller and either perform a sequence of operations or allow the user to initiate some operation(s).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Samples Project Folders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Debugging and Troubleshooting VIs</a:t>
            </a: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This document</a:t>
            </a:r>
            <a:r>
              <a:rPr lang="en"/>
              <a:t> is a walk-through for debugging VIs.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This walk-through demonstrates: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work with the Front Panel and the Block Diagram of a VI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use the Tools Palette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view LabVIEW’s Context Help window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run a VI</a:t>
            </a:r>
          </a:p>
          <a:p>
            <a:pPr indent="-381000" lvl="1" marL="91440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Highlight Execution, Set Breakpoints and use a Probe to monitor data.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sz="2400"/>
              <a:t>Creating a project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sz="2400"/>
              <a:t>Creating a VI</a:t>
            </a:r>
          </a:p>
          <a:p>
            <a:pPr indent="-381000" lvl="0" marL="45720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sz="2400"/>
              <a:t>Building an application</a:t>
            </a:r>
          </a:p>
        </p:txBody>
      </p:sp>
      <p:sp>
        <p:nvSpPr>
          <p:cNvPr id="217" name="Shape 217"/>
          <p:cNvSpPr txBox="1"/>
          <p:nvPr>
            <p:ph type="title"/>
          </p:nvPr>
        </p:nvSpPr>
        <p:spPr>
          <a:xfrm>
            <a:off x="265500" y="2367532"/>
            <a:ext cx="4045200" cy="20691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200"/>
              <a:t>Creating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What You Will Learn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sz="2400">
                <a:latin typeface="Archivo Black"/>
                <a:ea typeface="Archivo Black"/>
                <a:cs typeface="Archivo Black"/>
                <a:sym typeface="Archivo Black"/>
              </a:rPr>
              <a:t>W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HY</a:t>
            </a:r>
            <a:r>
              <a:rPr b="1" lang="en" sz="2400"/>
              <a:t> </a:t>
            </a:r>
            <a:r>
              <a:rPr lang="en" sz="2400"/>
              <a:t>you want to use LabVIEW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sz="2400"/>
              <a:t>Information about </a:t>
            </a:r>
            <a:r>
              <a:rPr lang="en" sz="2400">
                <a:latin typeface="Archivo Black"/>
                <a:ea typeface="Archivo Black"/>
                <a:cs typeface="Archivo Black"/>
                <a:sym typeface="Archivo Black"/>
              </a:rPr>
              <a:t>ORDERING</a:t>
            </a:r>
            <a:r>
              <a:rPr b="1" lang="en" sz="2400"/>
              <a:t> </a:t>
            </a:r>
            <a:r>
              <a:rPr lang="en" sz="2400"/>
              <a:t>Aerotech LabVIEW VIs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How</a:t>
            </a:r>
            <a:r>
              <a:rPr b="1" lang="en" sz="2400"/>
              <a:t> </a:t>
            </a:r>
            <a:r>
              <a:rPr lang="en" sz="2400"/>
              <a:t>to </a:t>
            </a:r>
            <a:r>
              <a:rPr lang="en">
                <a:latin typeface="Archivo Black"/>
                <a:ea typeface="Archivo Black"/>
                <a:cs typeface="Archivo Black"/>
                <a:sym typeface="Archivo Black"/>
              </a:rPr>
              <a:t>USE</a:t>
            </a:r>
            <a:r>
              <a:rPr lang="en" sz="2400"/>
              <a:t> the Aerotech LabVIEW VIs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 sz="2400"/>
              <a:t>How to use the Samples project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 sz="2400"/>
              <a:t>How to reuse the VIs in another project, including keeping the files in the project synchronized with the installed version of Aerotech software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 sz="2400"/>
              <a:t>How to debug and troubleshoot a VI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 sz="2400"/>
              <a:t>How to create a simple VI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Creating Your Own Project</a:t>
            </a:r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>
                <a:solidFill>
                  <a:srgbClr val="980000"/>
                </a:solidFill>
              </a:rPr>
              <a:t>National Instruments strongly recommends that VIs that use .NET objects be contained in a LabVIEW project and not be used as standalone VIs.</a:t>
            </a:r>
            <a:r>
              <a:rPr lang="en"/>
              <a:t> 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Copy the </a:t>
            </a:r>
            <a:r>
              <a:rPr b="1" lang="en"/>
              <a:t>Bin </a:t>
            </a:r>
            <a:r>
              <a:rPr lang="en"/>
              <a:t>folder that is installed by the controller software to the project location. LabVIEW searches for necessary .NET assemblies in the </a:t>
            </a:r>
            <a:r>
              <a:rPr b="1" lang="en"/>
              <a:t>Bin </a:t>
            </a:r>
            <a:r>
              <a:rPr lang="en"/>
              <a:t>and </a:t>
            </a:r>
            <a:r>
              <a:rPr b="1" lang="en"/>
              <a:t>Data </a:t>
            </a:r>
            <a:r>
              <a:rPr lang="en"/>
              <a:t>subdirectories of the project path. 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When you upgrade the controller software, you </a:t>
            </a:r>
            <a:r>
              <a:rPr b="1" i="1" lang="en"/>
              <a:t>must </a:t>
            </a:r>
            <a:r>
              <a:rPr lang="en"/>
              <a:t>update the </a:t>
            </a:r>
            <a:r>
              <a:rPr b="1" lang="en"/>
              <a:t>Bin </a:t>
            </a:r>
            <a:r>
              <a:rPr lang="en"/>
              <a:t>folder in the project location. 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Shape 224"/>
          <p:cNvSpPr/>
          <p:nvPr/>
        </p:nvSpPr>
        <p:spPr>
          <a:xfrm>
            <a:off x="270950" y="5324675"/>
            <a:ext cx="8561400" cy="11367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5" name="Shape 225"/>
          <p:cNvSpPr txBox="1"/>
          <p:nvPr/>
        </p:nvSpPr>
        <p:spPr>
          <a:xfrm>
            <a:off x="904700" y="5248375"/>
            <a:ext cx="7927500" cy="12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4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Any exception from a .NET object can cause an 1172 error code, but mismatched assembly versions is the most common cause.</a:t>
            </a:r>
          </a:p>
          <a:p>
            <a:pPr lvl="0" rtl="0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 sz="2400">
              <a:solidFill>
                <a:srgbClr val="07376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descr="Tips-Icon.png" id="226" name="Shape 2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953" y="5441275"/>
            <a:ext cx="582926" cy="52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Creating Your Own Project</a:t>
            </a:r>
            <a:r>
              <a:rPr lang="en" sz="2400"/>
              <a:t> (continued)</a:t>
            </a:r>
          </a:p>
        </p:txBody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600">
                <a:latin typeface="Archivo Black"/>
                <a:ea typeface="Archivo Black"/>
                <a:cs typeface="Archivo Black"/>
                <a:sym typeface="Archivo Black"/>
              </a:rPr>
              <a:t>To copy the assemblies to the correct path:</a:t>
            </a:r>
          </a:p>
          <a:p>
            <a:pPr indent="-381000" lvl="0" marL="457200" rtl="0">
              <a:spcBef>
                <a:spcPts val="0"/>
              </a:spcBef>
              <a:buSzPts val="2400"/>
              <a:buAutoNum type="arabicPeriod"/>
            </a:pPr>
            <a:r>
              <a:rPr lang="en"/>
              <a:t>Create a new LabVIEW project and save the project. Then you can use the controller VIs and not change the Samples.lvproj LabVIEW project that was installed with the controller software.</a:t>
            </a:r>
          </a:p>
          <a:p>
            <a:pPr indent="-381000" lvl="0" marL="457200" rtl="0">
              <a:spcBef>
                <a:spcPts val="0"/>
              </a:spcBef>
              <a:buSzPts val="2400"/>
              <a:buAutoNum type="arabicPeriod"/>
            </a:pPr>
            <a:r>
              <a:rPr lang="en"/>
              <a:t>In </a:t>
            </a:r>
            <a:r>
              <a:rPr b="1" lang="en"/>
              <a:t>[Installation Folder]\LabVIEW\2010\</a:t>
            </a:r>
            <a:r>
              <a:rPr lang="en"/>
              <a:t>, find the </a:t>
            </a:r>
            <a:r>
              <a:rPr b="1" lang="en"/>
              <a:t>Bin </a:t>
            </a:r>
            <a:r>
              <a:rPr lang="en"/>
              <a:t>folder. Copy the </a:t>
            </a:r>
            <a:r>
              <a:rPr b="1" lang="en"/>
              <a:t>Bin </a:t>
            </a:r>
            <a:r>
              <a:rPr lang="en"/>
              <a:t>folder to the folder where you saved the new LabVIEW project.</a:t>
            </a:r>
          </a:p>
          <a:p>
            <a:pPr indent="-381000" lvl="0" marL="457200" rtl="0">
              <a:spcBef>
                <a:spcPts val="0"/>
              </a:spcBef>
              <a:buSzPts val="2400"/>
              <a:buAutoNum type="arabicPeriod"/>
            </a:pPr>
            <a:r>
              <a:rPr lang="en"/>
              <a:t>Close LabVIEW. Then reopen LabVIEW and it will locate the copied assemblies.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Creating Your Own Project</a:t>
            </a:r>
            <a:r>
              <a:rPr lang="en" sz="2400"/>
              <a:t> (continued)</a:t>
            </a:r>
          </a:p>
        </p:txBody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Customers will generally want to include Aerotech VIs in their own project which can include VIs for other instruments.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Customers typically copy the VIs from the installation folder to their project. In this case, these VIs must also be updated if a different version of controller software is installed.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Creating Your Own Project (continued)</a:t>
            </a:r>
          </a:p>
        </p:txBody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b="1" lang="en"/>
              <a:t>Customers should </a:t>
            </a:r>
            <a:r>
              <a:rPr b="1" i="1" lang="en"/>
              <a:t>not </a:t>
            </a:r>
            <a:r>
              <a:rPr b="1" lang="en"/>
              <a:t>make changes to the Samples project</a:t>
            </a:r>
            <a:r>
              <a:rPr lang="en"/>
              <a:t> because: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There could be inadvertent changes to the Aerotech sub-VIs.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Administrative rights in Windows might be required to save changes to the project because of the required write permissions to the Program Files folder.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Creating Your Own VI</a:t>
            </a:r>
          </a:p>
        </p:txBody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 u="sng">
                <a:solidFill>
                  <a:schemeClr val="accent5"/>
                </a:solidFill>
                <a:hlinkClick r:id="rId3"/>
              </a:rPr>
              <a:t>This document</a:t>
            </a:r>
            <a:r>
              <a:rPr lang="en"/>
              <a:t> is a walk-through for creating a simple VI.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This walk-through demonstrates: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work with the Front Panel and the Block Diagram of a VI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use the Tools Palette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view LabVIEW’s Context Help window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wire VI inputs and outputs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How to arrange controls on the Front Panel of a VI.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Building an Application</a:t>
            </a:r>
          </a:p>
        </p:txBody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Customers often create an executable (.exe) from their LabVIEW project.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The output folder for the executable must contain the same </a:t>
            </a:r>
            <a:r>
              <a:rPr b="1" lang="en"/>
              <a:t>Bin </a:t>
            </a:r>
            <a:r>
              <a:rPr lang="en"/>
              <a:t>folder that was copied to the project folder.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Users can demo an Aerotech VI even if they do not have the LabVIEW development environment.</a:t>
            </a:r>
          </a:p>
          <a:p>
            <a:pPr indent="-381000" lvl="1" marL="914400" rtl="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Aerotech distributes an executable for the demo.</a:t>
            </a:r>
          </a:p>
          <a:p>
            <a:pPr indent="-381000" lvl="1" marL="914400">
              <a:spcBef>
                <a:spcPts val="0"/>
              </a:spcBef>
              <a:spcAft>
                <a:spcPts val="1000"/>
              </a:spcAft>
              <a:buSzPts val="2400"/>
              <a:buChar char="○"/>
            </a:pPr>
            <a:r>
              <a:rPr lang="en"/>
              <a:t>To use the demo, you must have the LabVIEW 2010 runtime engine installed. </a:t>
            </a:r>
            <a:br>
              <a:rPr lang="en"/>
            </a:br>
            <a:r>
              <a:rPr b="1" lang="en" sz="1800"/>
              <a:t>[Installation Folder]\LabVIEW\2010\Bin\[Product] LabVIEW Operator Interface.exe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600">
                <a:latin typeface="Archivo Black"/>
                <a:ea typeface="Archivo Black"/>
                <a:cs typeface="Archivo Black"/>
                <a:sym typeface="Archivo Black"/>
              </a:rPr>
              <a:t>Why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You Want to Use it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Use LabVIEW?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536626"/>
            <a:ext cx="8520600" cy="919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LabVIEW is a graphical programming environment </a:t>
            </a:r>
            <a:br>
              <a:rPr lang="en"/>
            </a:br>
            <a:r>
              <a:rPr lang="en"/>
              <a:t>created by National Instruments (NI).</a:t>
            </a:r>
          </a:p>
          <a:p>
            <a:pPr lv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  <a:p>
            <a:pPr lvl="0" algn="ctr"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6900" y="2456275"/>
            <a:ext cx="6104450" cy="402527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Use LabVIEW?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LabVIEW is useful for creating applications that interface to multiple components in a system (e.g., data acquisition, measurement, motion control, communications).</a:t>
            </a:r>
          </a:p>
          <a:p>
            <a:pPr indent="-381000" lvl="0" marL="457200" rtl="0"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Many university and R&amp;D centers program in LabVIEW. Users that know and use LabVIEW want to program in LabVIEW.</a:t>
            </a: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Resources</a:t>
            </a:r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u="sng">
                <a:solidFill>
                  <a:schemeClr val="accent5"/>
                </a:solidFill>
                <a:hlinkClick r:id="rId3"/>
              </a:rPr>
              <a:t>http://www.ni.com/labview/</a:t>
            </a:r>
            <a:r>
              <a:rPr lang="en"/>
              <a:t>   </a:t>
            </a:r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u="sng">
                <a:solidFill>
                  <a:schemeClr val="accent5"/>
                </a:solidFill>
                <a:hlinkClick r:id="rId4"/>
              </a:rPr>
              <a:t>http://www.ni.com/labview/why/</a:t>
            </a:r>
            <a:r>
              <a:rPr lang="en"/>
              <a:t> </a:t>
            </a:r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u="sng">
                <a:solidFill>
                  <a:schemeClr val="accent5"/>
                </a:solidFill>
                <a:hlinkClick r:id="rId5"/>
              </a:rPr>
              <a:t>http://www.ni.com/getting-started/labview-basics/</a:t>
            </a:r>
            <a:r>
              <a:rPr lang="en"/>
              <a:t>  </a:t>
            </a:r>
          </a:p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Why Use Aerotech LabVIEW VIs?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Any company can create a library of LabVIEW Virtual Instruments (VIs). Customers can use LabVIEW to combine Aerotech VIs and VIs for other instruments in their system.  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The Aerotech VIs use the .NET Library so the user </a:t>
            </a:r>
            <a:br>
              <a:rPr lang="en"/>
            </a:br>
            <a:r>
              <a:rPr lang="en"/>
              <a:t>doesn’t have to. LabVIEW users only need to use the Aerotech VIs. 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Aerotech offers LabVIEW VIs for each motion controller.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1527000"/>
            <a:ext cx="8520600" cy="38040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Information About</a:t>
            </a:r>
            <a:br>
              <a:rPr lang="en"/>
            </a:br>
            <a:r>
              <a:rPr lang="en" sz="9600">
                <a:latin typeface="Archivo Black"/>
                <a:ea typeface="Archivo Black"/>
                <a:cs typeface="Archivo Black"/>
                <a:sym typeface="Archivo Black"/>
              </a:rPr>
              <a:t>Ordering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Aerotech LabVIEW VIs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311700" y="773033"/>
            <a:ext cx="8520600" cy="7635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Version Information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311700" y="1536626"/>
            <a:ext cx="8520600" cy="2193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Installed only with a license key that includes the</a:t>
            </a:r>
            <a:r>
              <a:rPr b="1" lang="en"/>
              <a:t> LabVIEW</a:t>
            </a:r>
            <a:r>
              <a:rPr lang="en"/>
              <a:t> option.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There is a LabVIEW option for the A3200, Ensemble, </a:t>
            </a:r>
            <a:br>
              <a:rPr lang="en"/>
            </a:br>
            <a:r>
              <a:rPr lang="en"/>
              <a:t>and Soloist software. </a:t>
            </a:r>
          </a:p>
          <a:p>
            <a:pPr indent="-3810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ts val="2400"/>
              <a:buChar char="●"/>
            </a:pPr>
            <a:r>
              <a:rPr lang="en"/>
              <a:t>In A3200 3.00, the LabVIEW offering was remodeled. </a:t>
            </a:r>
          </a:p>
        </p:txBody>
      </p:sp>
      <p:sp>
        <p:nvSpPr>
          <p:cNvPr id="90" name="Shape 90"/>
          <p:cNvSpPr/>
          <p:nvPr/>
        </p:nvSpPr>
        <p:spPr>
          <a:xfrm>
            <a:off x="907800" y="3841075"/>
            <a:ext cx="7254600" cy="804300"/>
          </a:xfrm>
          <a:prstGeom prst="roundRect">
            <a:avLst>
              <a:gd fmla="val 16667" name="adj"/>
            </a:avLst>
          </a:prstGeom>
          <a:solidFill>
            <a:srgbClr val="D9EAD3"/>
          </a:solidFill>
          <a:ln cap="flat" cmpd="sng" w="9525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/>
        </p:nvSpPr>
        <p:spPr>
          <a:xfrm>
            <a:off x="1494000" y="3795400"/>
            <a:ext cx="6668400" cy="8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2400">
                <a:solidFill>
                  <a:srgbClr val="073763"/>
                </a:solidFill>
                <a:latin typeface="Nunito"/>
                <a:ea typeface="Nunito"/>
                <a:cs typeface="Nunito"/>
                <a:sym typeface="Nunito"/>
              </a:rPr>
              <a:t>You cannot use the 2.5x LabVIEW VIs in A3200 3.00 or above. </a:t>
            </a:r>
          </a:p>
        </p:txBody>
      </p:sp>
      <p:pic>
        <p:nvPicPr>
          <p:cNvPr descr="Tips-Icon.png"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1067" y="3841075"/>
            <a:ext cx="582926" cy="52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erotech Training Presentation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