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6858000" cx="9144000"/>
  <p:notesSz cx="6858000" cy="9144000"/>
  <p:embeddedFontLst>
    <p:embeddedFont>
      <p:font typeface="Lobster Two"/>
      <p:regular r:id="rId37"/>
      <p:bold r:id="rId38"/>
      <p:italic r:id="rId39"/>
      <p:boldItalic r:id="rId40"/>
    </p:embeddedFont>
    <p:embeddedFont>
      <p:font typeface="Amaranth"/>
      <p:regular r:id="rId41"/>
      <p:bold r:id="rId42"/>
      <p:italic r:id="rId43"/>
      <p:boldItalic r:id="rId44"/>
    </p:embeddedFont>
    <p:embeddedFont>
      <p:font typeface="Nunito"/>
      <p:regular r:id="rId45"/>
      <p:bold r:id="rId46"/>
      <p:italic r:id="rId47"/>
      <p:boldItalic r:id="rId48"/>
    </p:embeddedFont>
    <p:embeddedFont>
      <p:font typeface="Helvetica Neue"/>
      <p:regular r:id="rId49"/>
      <p:bold r:id="rId50"/>
      <p:italic r:id="rId51"/>
      <p:boldItalic r:id="rId52"/>
    </p:embeddedFont>
    <p:embeddedFont>
      <p:font typeface="Archivo Black"/>
      <p:regular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65E1777F-5253-44AC-95F6-03E77E3D2F8C}">
  <a:tblStyle styleId="{65E1777F-5253-44AC-95F6-03E77E3D2F8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obsterTwo-boldItalic.fntdata"/><Relationship Id="rId42" Type="http://schemas.openxmlformats.org/officeDocument/2006/relationships/font" Target="fonts/Amaranth-bold.fntdata"/><Relationship Id="rId41" Type="http://schemas.openxmlformats.org/officeDocument/2006/relationships/font" Target="fonts/Amaranth-regular.fntdata"/><Relationship Id="rId44" Type="http://schemas.openxmlformats.org/officeDocument/2006/relationships/font" Target="fonts/Amaranth-boldItalic.fntdata"/><Relationship Id="rId43" Type="http://schemas.openxmlformats.org/officeDocument/2006/relationships/font" Target="fonts/Amaranth-italic.fntdata"/><Relationship Id="rId46" Type="http://schemas.openxmlformats.org/officeDocument/2006/relationships/font" Target="fonts/Nunito-bold.fntdata"/><Relationship Id="rId45" Type="http://schemas.openxmlformats.org/officeDocument/2006/relationships/font" Target="fonts/Nunito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Nunito-boldItalic.fntdata"/><Relationship Id="rId47" Type="http://schemas.openxmlformats.org/officeDocument/2006/relationships/font" Target="fonts/Nunito-italic.fntdata"/><Relationship Id="rId4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font" Target="fonts/LobsterTwo-regular.fntdata"/><Relationship Id="rId36" Type="http://schemas.openxmlformats.org/officeDocument/2006/relationships/slide" Target="slides/slide31.xml"/><Relationship Id="rId39" Type="http://schemas.openxmlformats.org/officeDocument/2006/relationships/font" Target="fonts/LobsterTwo-italic.fntdata"/><Relationship Id="rId38" Type="http://schemas.openxmlformats.org/officeDocument/2006/relationships/font" Target="fonts/LobsterTwo-bold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HelveticaNeue-italic.fntdata"/><Relationship Id="rId50" Type="http://schemas.openxmlformats.org/officeDocument/2006/relationships/font" Target="fonts/HelveticaNeue-bold.fntdata"/><Relationship Id="rId53" Type="http://schemas.openxmlformats.org/officeDocument/2006/relationships/font" Target="fonts/ArchivoBlack-regular.fntdata"/><Relationship Id="rId52" Type="http://schemas.openxmlformats.org/officeDocument/2006/relationships/font" Target="fonts/HelveticaNeue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100"/>
            </a:lvl1pPr>
            <a:lvl2pPr lvl="1">
              <a:spcBef>
                <a:spcPts val="0"/>
              </a:spcBef>
              <a:buSzPts val="1400"/>
              <a:buChar char="○"/>
              <a:defRPr sz="1100"/>
            </a:lvl2pPr>
            <a:lvl3pPr lvl="2">
              <a:spcBef>
                <a:spcPts val="0"/>
              </a:spcBef>
              <a:buSzPts val="1400"/>
              <a:buChar char="■"/>
              <a:defRPr sz="1100"/>
            </a:lvl3pPr>
            <a:lvl4pPr lvl="3">
              <a:spcBef>
                <a:spcPts val="0"/>
              </a:spcBef>
              <a:buSzPts val="1400"/>
              <a:buChar char="●"/>
              <a:defRPr sz="1100"/>
            </a:lvl4pPr>
            <a:lvl5pPr lvl="4">
              <a:spcBef>
                <a:spcPts val="0"/>
              </a:spcBef>
              <a:buSzPts val="1400"/>
              <a:buChar char="○"/>
              <a:defRPr sz="1100"/>
            </a:lvl5pPr>
            <a:lvl6pPr lvl="5">
              <a:spcBef>
                <a:spcPts val="0"/>
              </a:spcBef>
              <a:buSzPts val="1400"/>
              <a:buChar char="■"/>
              <a:defRPr sz="1100"/>
            </a:lvl6pPr>
            <a:lvl7pPr lvl="6">
              <a:spcBef>
                <a:spcPts val="0"/>
              </a:spcBef>
              <a:buSzPts val="1400"/>
              <a:buChar char="●"/>
              <a:defRPr sz="1100"/>
            </a:lvl7pPr>
            <a:lvl8pPr lvl="7">
              <a:spcBef>
                <a:spcPts val="0"/>
              </a:spcBef>
              <a:buSzPts val="1400"/>
              <a:buChar char="○"/>
              <a:defRPr sz="1100"/>
            </a:lvl8pPr>
            <a:lvl9pPr lvl="8">
              <a:spcBef>
                <a:spcPts val="0"/>
              </a:spcBef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Must uninstall/reinstall to get the MATLAB library with new key.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Doesn’t support everything (system configuration and callbacks).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Open up Programming Help (MATLAB).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Assumes addpath is already done.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Open up Programming Help (MATLAB).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Controller was doing an OSCILLATE command while collecting data.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Assumes addpath is already done.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Can develop stand-alone executable.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For example, see steps 1-4.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Clr>
                <a:srgbClr val="073763"/>
              </a:buClr>
              <a:buSzPts val="6000"/>
              <a:buFont typeface="Archivo Black"/>
              <a:buChar char="●"/>
              <a:defRPr sz="60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○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■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●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○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■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●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○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■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4572000" y="133"/>
            <a:ext cx="4572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2" name="Shape 32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" name="Shape 33"/>
          <p:cNvSpPr txBox="1"/>
          <p:nvPr>
            <p:ph type="title"/>
          </p:nvPr>
        </p:nvSpPr>
        <p:spPr>
          <a:xfrm>
            <a:off x="265500" y="1834132"/>
            <a:ext cx="4045200" cy="206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●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○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■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●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○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■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●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○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■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x="265500" y="3974834"/>
            <a:ext cx="4045200" cy="17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800"/>
              <a:buFont typeface="Helvetica Neue"/>
              <a:buChar char="●"/>
              <a:defRPr sz="18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800"/>
              <a:buFont typeface="Helvetica Neue"/>
              <a:buChar char="○"/>
              <a:defRPr sz="18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000"/>
              <a:buFont typeface="Helvetica Neue"/>
              <a:buChar char="■"/>
              <a:defRPr sz="18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400"/>
              <a:buFont typeface="Helvetica Neue"/>
              <a:buChar char="●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400"/>
              <a:buFont typeface="Helvetica Neue"/>
              <a:buChar char="○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000"/>
              <a:buFont typeface="Helvetica Neue"/>
              <a:buChar char="■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400"/>
              <a:buFont typeface="Helvetica Neue"/>
              <a:buChar char="●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400"/>
              <a:buFont typeface="Helvetica Neue"/>
              <a:buChar char="○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000"/>
              <a:buFont typeface="Helvetica Neue"/>
              <a:buChar char="■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rgbClr val="073763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Clr>
                <a:srgbClr val="DAE3EA"/>
              </a:buClr>
              <a:buSzPts val="4200"/>
              <a:buFont typeface="Amaranth"/>
              <a:buChar char="●"/>
              <a:defRPr sz="4200">
                <a:solidFill>
                  <a:srgbClr val="DAE3EA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 algn="ctr">
              <a:spcBef>
                <a:spcPts val="0"/>
              </a:spcBef>
              <a:buClr>
                <a:srgbClr val="DAE3EA"/>
              </a:buClr>
              <a:buSzPts val="4200"/>
              <a:buFont typeface="Helvetica Neue"/>
              <a:buChar char="○"/>
              <a:defRPr sz="42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spcBef>
                <a:spcPts val="0"/>
              </a:spcBef>
              <a:buClr>
                <a:srgbClr val="DAE3EA"/>
              </a:buClr>
              <a:buSzPts val="4200"/>
              <a:buFont typeface="Helvetica Neue"/>
              <a:buChar char="■"/>
              <a:defRPr sz="42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spcBef>
                <a:spcPts val="0"/>
              </a:spcBef>
              <a:buClr>
                <a:srgbClr val="DAE3EA"/>
              </a:buClr>
              <a:buSzPts val="4200"/>
              <a:buFont typeface="Helvetica Neue"/>
              <a:buChar char="●"/>
              <a:defRPr sz="42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spcBef>
                <a:spcPts val="0"/>
              </a:spcBef>
              <a:buClr>
                <a:srgbClr val="DAE3EA"/>
              </a:buClr>
              <a:buSzPts val="4200"/>
              <a:buFont typeface="Helvetica Neue"/>
              <a:buChar char="○"/>
              <a:defRPr sz="42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spcBef>
                <a:spcPts val="0"/>
              </a:spcBef>
              <a:buClr>
                <a:srgbClr val="DAE3EA"/>
              </a:buClr>
              <a:buSzPts val="4200"/>
              <a:buFont typeface="Helvetica Neue"/>
              <a:buChar char="■"/>
              <a:defRPr sz="42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spcBef>
                <a:spcPts val="0"/>
              </a:spcBef>
              <a:buClr>
                <a:srgbClr val="DAE3EA"/>
              </a:buClr>
              <a:buSzPts val="4200"/>
              <a:buFont typeface="Helvetica Neue"/>
              <a:buChar char="●"/>
              <a:defRPr sz="42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spcBef>
                <a:spcPts val="0"/>
              </a:spcBef>
              <a:buClr>
                <a:srgbClr val="DAE3EA"/>
              </a:buClr>
              <a:buSzPts val="4200"/>
              <a:buFont typeface="Helvetica Neue"/>
              <a:buChar char="○"/>
              <a:defRPr sz="42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spcBef>
                <a:spcPts val="0"/>
              </a:spcBef>
              <a:buClr>
                <a:srgbClr val="DAE3EA"/>
              </a:buClr>
              <a:buSzPts val="4200"/>
              <a:buFont typeface="Helvetica Neue"/>
              <a:buChar char="■"/>
              <a:defRPr sz="42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●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○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■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●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○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■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●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○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■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●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○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●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○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■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●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○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■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●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○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■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●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○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●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○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780700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2400"/>
              <a:buFont typeface="Amaranth"/>
              <a:buChar char="●"/>
              <a:defRPr sz="24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1400"/>
              <a:buChar char="○"/>
              <a:defRPr>
                <a:solidFill>
                  <a:srgbClr val="073763"/>
                </a:solidFill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1400"/>
              <a:buChar char="■"/>
              <a:defRPr>
                <a:solidFill>
                  <a:srgbClr val="073763"/>
                </a:solidFill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1400"/>
              <a:buChar char="●"/>
              <a:defRPr>
                <a:solidFill>
                  <a:srgbClr val="073763"/>
                </a:solidFill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1400"/>
              <a:buChar char="○"/>
              <a:defRPr>
                <a:solidFill>
                  <a:srgbClr val="073763"/>
                </a:solidFill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1400"/>
              <a:buChar char="■"/>
              <a:defRPr>
                <a:solidFill>
                  <a:srgbClr val="073763"/>
                </a:solidFill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1400"/>
              <a:buChar char="●"/>
              <a:defRPr>
                <a:solidFill>
                  <a:srgbClr val="073763"/>
                </a:solidFill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1400"/>
              <a:buChar char="○"/>
              <a:defRPr>
                <a:solidFill>
                  <a:srgbClr val="073763"/>
                </a:solidFill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1400"/>
              <a:buChar char="■"/>
              <a:defRPr>
                <a:solidFill>
                  <a:srgbClr val="07376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2400"/>
              <a:buFont typeface="Amaranth"/>
              <a:buChar char="●"/>
              <a:defRPr sz="24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2400"/>
              <a:buChar char="○"/>
              <a:defRPr sz="2400">
                <a:solidFill>
                  <a:srgbClr val="073763"/>
                </a:solidFill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2400"/>
              <a:buChar char="■"/>
              <a:defRPr sz="2400">
                <a:solidFill>
                  <a:srgbClr val="073763"/>
                </a:solidFill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2400"/>
              <a:buChar char="●"/>
              <a:defRPr sz="2400">
                <a:solidFill>
                  <a:srgbClr val="073763"/>
                </a:solidFill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2400"/>
              <a:buChar char="○"/>
              <a:defRPr sz="2400">
                <a:solidFill>
                  <a:srgbClr val="073763"/>
                </a:solidFill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2400"/>
              <a:buChar char="■"/>
              <a:defRPr sz="2400">
                <a:solidFill>
                  <a:srgbClr val="073763"/>
                </a:solidFill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2400"/>
              <a:buChar char="●"/>
              <a:defRPr sz="2400">
                <a:solidFill>
                  <a:srgbClr val="073763"/>
                </a:solidFill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2400"/>
              <a:buChar char="○"/>
              <a:defRPr sz="2400">
                <a:solidFill>
                  <a:srgbClr val="073763"/>
                </a:solidFill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2400"/>
              <a:buChar char="■"/>
              <a:defRPr sz="2400">
                <a:solidFill>
                  <a:srgbClr val="073763"/>
                </a:solidFill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●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○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buClr>
                <a:srgbClr val="1C4587"/>
              </a:buClr>
              <a:buSzPts val="900"/>
              <a:buFont typeface="Helvetica Neue"/>
              <a:buChar char="■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●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○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buClr>
                <a:srgbClr val="1C4587"/>
              </a:buClr>
              <a:buSzPts val="900"/>
              <a:buFont typeface="Helvetica Neue"/>
              <a:buChar char="■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1200"/>
              <a:buFont typeface="Helvetica Neue"/>
              <a:buChar char="●"/>
              <a:defRPr sz="12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○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buClr>
                <a:srgbClr val="1C4587"/>
              </a:buClr>
              <a:buSzPts val="900"/>
              <a:buFont typeface="Helvetica Neue"/>
              <a:buChar char="■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4800"/>
              <a:buFont typeface="Archivo Black"/>
              <a:buChar char="●"/>
              <a:defRPr sz="4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4800"/>
              <a:buChar char="○"/>
              <a:defRPr sz="4800">
                <a:solidFill>
                  <a:srgbClr val="073763"/>
                </a:solidFill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4800"/>
              <a:buChar char="■"/>
              <a:defRPr sz="4800">
                <a:solidFill>
                  <a:srgbClr val="073763"/>
                </a:solidFill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4800"/>
              <a:buChar char="●"/>
              <a:defRPr sz="4800">
                <a:solidFill>
                  <a:srgbClr val="073763"/>
                </a:solidFill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4800"/>
              <a:buChar char="○"/>
              <a:defRPr sz="4800">
                <a:solidFill>
                  <a:srgbClr val="073763"/>
                </a:solidFill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4800"/>
              <a:buChar char="■"/>
              <a:defRPr sz="4800">
                <a:solidFill>
                  <a:srgbClr val="073763"/>
                </a:solidFill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4800"/>
              <a:buChar char="●"/>
              <a:defRPr sz="4800">
                <a:solidFill>
                  <a:srgbClr val="073763"/>
                </a:solidFill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4800"/>
              <a:buChar char="○"/>
              <a:defRPr sz="4800">
                <a:solidFill>
                  <a:srgbClr val="073763"/>
                </a:solidFill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4800"/>
              <a:buChar char="■"/>
              <a:defRPr sz="4800">
                <a:solidFill>
                  <a:srgbClr val="07376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Helvetica Neue"/>
              <a:buNone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rgbClr val="DAE3EA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erotech-logo (1).png" id="6" name="Shape 6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0" y="0"/>
            <a:ext cx="2313100" cy="5782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/>
        </p:nvSpPr>
        <p:spPr>
          <a:xfrm>
            <a:off x="3766050" y="6436400"/>
            <a:ext cx="16119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800"/>
              <a:t>Proprietary and Confidential</a:t>
            </a: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mathworks.com/products/matlab/videos.html" TargetMode="External"/><Relationship Id="rId4" Type="http://schemas.openxmlformats.org/officeDocument/2006/relationships/hyperlink" Target="http://www.mathworks.com/support/learn-with-matlab-tutorials.html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7200"/>
              <a:t>MATLAB</a:t>
            </a:r>
          </a:p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You Need to Know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MATLAB does not have data types (integer, string, etc.)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All variables are double-precision floating point numbers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You do not need to declare a variable before you use it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Array indices are 1-based, not 0-based like other languages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Some functions throw errors, others return error codes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All Aerotech functions will throw errors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Semicolon is used differently in MATLAB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Primarily used to not display output for a line of code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Not used to mark the end of a line or expression</a:t>
            </a:r>
          </a:p>
        </p:txBody>
      </p:sp>
      <p:sp>
        <p:nvSpPr>
          <p:cNvPr id="96" name="Shape 96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Programming Basics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Mathworks publishes short and simple introductory videos online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http://www.mathworks.com/products/matlab/videos.html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http://www.mathworks.com/support/learn-with-matlab-tutorials.html</a:t>
            </a:r>
          </a:p>
        </p:txBody>
      </p:sp>
      <p:sp>
        <p:nvSpPr>
          <p:cNvPr id="102" name="Shape 102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Programming Basics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Creating Variables</a:t>
            </a:r>
          </a:p>
        </p:txBody>
      </p:sp>
      <p:graphicFrame>
        <p:nvGraphicFramePr>
          <p:cNvPr id="108" name="Shape 108"/>
          <p:cNvGraphicFramePr/>
          <p:nvPr/>
        </p:nvGraphicFramePr>
        <p:xfrm>
          <a:off x="676800" y="146306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0975"/>
              </a:tblGrid>
              <a:tr h="22655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Create and assign a variable, no need to declare variables before using them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</a:t>
                      </a: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Use a semicolon to prevent assignment from showing up in Command Window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myvar = 123;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Create an array (almost every function in MATLAB can </a:t>
                      </a: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natively </a:t>
                      </a: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operate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on arrays and matrices)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myarray = [1 2 3 4 5];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Create a vector from 1 to 10 in increments of 0.5 (0.0, 0.5, 1.0, 1.5, etc.)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myarray2 = 1:0.5:10;</a:t>
                      </a: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Control Structures</a:t>
            </a:r>
          </a:p>
        </p:txBody>
      </p:sp>
      <p:graphicFrame>
        <p:nvGraphicFramePr>
          <p:cNvPr id="114" name="Shape 114"/>
          <p:cNvGraphicFramePr/>
          <p:nvPr/>
        </p:nvGraphicFramePr>
        <p:xfrm>
          <a:off x="676800" y="146306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0975"/>
              </a:tblGrid>
              <a:tr h="2537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For loop that goes from 1 to 10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for 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 = 1:10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myvar = myvar + R;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end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While loop that continue to loop until condition is false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while 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myvar &gt; 0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myvar = myvar - 1;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end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Conditional if statement with elseif and else blocks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if 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myvar == 123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</a:t>
                      </a: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...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elseif 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myvar == 246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</a:t>
                      </a: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...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else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</a:t>
                      </a: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...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end</a:t>
                      </a: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Importing and Exporting Data</a:t>
            </a:r>
          </a:p>
        </p:txBody>
      </p:sp>
      <p:graphicFrame>
        <p:nvGraphicFramePr>
          <p:cNvPr id="120" name="Shape 120"/>
          <p:cNvGraphicFramePr/>
          <p:nvPr/>
        </p:nvGraphicFramePr>
        <p:xfrm>
          <a:off x="676800" y="146306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0975"/>
              </a:tblGrid>
              <a:tr h="24713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Load all variables from the binary .mat file (exported from Digital Scope)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load(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'mydata.mat'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008000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Load only the poscmd variable from the binary .mat file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load(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'mydata.mat'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'poscmd'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Load only the variables starting with ‘pos’ (poscmd, posfbk, poserr)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load(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'mydata.mat'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'pos*'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Save the variables poscmd and posfbk to a binary .mat file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save(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'mydata.mat'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'poscmd'</a:t>
                      </a: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'posfbk'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Save the variables poscmd and posfbk to a ASCII .txt file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save(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'mydata.mat'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'poscmd'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'posfbk'</a:t>
                      </a: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'-ascii'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1151600" y="773025"/>
            <a:ext cx="65850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Image: MATLAB Interface</a:t>
            </a:r>
          </a:p>
        </p:txBody>
      </p:sp>
      <p:pic>
        <p:nvPicPr>
          <p:cNvPr descr="MATLABSample.png"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050" y="565825"/>
            <a:ext cx="7577890" cy="582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is the MATLAB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7200">
                <a:latin typeface="Archivo Black"/>
                <a:ea typeface="Archivo Black"/>
                <a:cs typeface="Archivo Black"/>
                <a:sym typeface="Archivo Black"/>
              </a:rPr>
              <a:t>LIBRARY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the MATLAB Library?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Our API for customers to write MATLAB programs that can interact with our controllers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Requires the </a:t>
            </a:r>
            <a:r>
              <a:rPr b="1" lang="en"/>
              <a:t>MATLAB</a:t>
            </a:r>
            <a:r>
              <a:rPr lang="en"/>
              <a:t> option in the license key</a:t>
            </a:r>
            <a:br>
              <a:rPr lang="en"/>
            </a:br>
            <a:r>
              <a:rPr lang="en" sz="1800"/>
              <a:t>(A3200, Ensemble, and Soloist)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Supports MATLAB r2010b and newer (32- and 64-bit)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Built on the C Library and has most of the same features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Motion</a:t>
            </a:r>
            <a:br>
              <a:rPr lang="en"/>
            </a:br>
            <a:r>
              <a:rPr lang="en" sz="1800"/>
              <a:t>(independent and coordinated)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Data collection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Programs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Diagnostics and status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4149050" y="3919575"/>
            <a:ext cx="4751100" cy="23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○"/>
            </a:pPr>
            <a:r>
              <a:rPr lang="en"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Controller variables </a:t>
            </a:r>
            <a:br>
              <a:rPr lang="en"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(globals, registers, task, program)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○"/>
            </a:pPr>
            <a:r>
              <a:rPr lang="en"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I/O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○"/>
            </a:pPr>
            <a:r>
              <a:rPr lang="en"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Parameters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Why use the MATLAB Library?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Customers most familiar with MATLAB will like to work exclusively in MATLAB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Utilize the powerful data analysis features of MATLAB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These features help you understand the dynamics of your system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Why use the MATLAB Library?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536629"/>
            <a:ext cx="8520600" cy="2176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ts val="2400"/>
              <a:buChar char="●"/>
            </a:pPr>
            <a:r>
              <a:rPr lang="en"/>
              <a:t>You can command motion, collect data, and analyze the data all in MATLAB</a:t>
            </a:r>
          </a:p>
          <a:p>
            <a:pPr indent="-381000" lvl="1" marL="914400" rtl="0">
              <a:spcBef>
                <a:spcPts val="0"/>
              </a:spcBef>
              <a:buSzPts val="2400"/>
              <a:buChar char="○"/>
            </a:pPr>
            <a:r>
              <a:rPr lang="en"/>
              <a:t>You do not have to use AeroBasic and/or Digital Scope to collect data just to export it to MATLAB</a:t>
            </a:r>
          </a:p>
          <a:p>
            <a:pPr indent="-381000" lvl="1" marL="914400" rtl="0">
              <a:spcBef>
                <a:spcPts val="0"/>
              </a:spcBef>
              <a:buSzPts val="2400"/>
              <a:buChar char="○"/>
            </a:pPr>
            <a:r>
              <a:rPr lang="en"/>
              <a:t>This is the main use-case for customers</a:t>
            </a:r>
          </a:p>
        </p:txBody>
      </p:sp>
      <p:sp>
        <p:nvSpPr>
          <p:cNvPr id="151" name="Shape 151"/>
          <p:cNvSpPr/>
          <p:nvPr/>
        </p:nvSpPr>
        <p:spPr>
          <a:xfrm>
            <a:off x="616350" y="4202025"/>
            <a:ext cx="8147100" cy="21765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 txBox="1"/>
          <p:nvPr/>
        </p:nvSpPr>
        <p:spPr>
          <a:xfrm>
            <a:off x="1223650" y="4202025"/>
            <a:ext cx="7539900" cy="21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400">
                <a:solidFill>
                  <a:srgbClr val="274E13"/>
                </a:solidFill>
                <a:latin typeface="Nunito"/>
                <a:ea typeface="Nunito"/>
                <a:cs typeface="Nunito"/>
                <a:sym typeface="Nunito"/>
              </a:rPr>
              <a:t>MATLAB is slower than other interfaces (C or .NET)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Clr>
                <a:srgbClr val="274E13"/>
              </a:buClr>
              <a:buSzPts val="2400"/>
              <a:buFont typeface="Nunito"/>
              <a:buChar char="●"/>
            </a:pPr>
            <a:r>
              <a:rPr lang="en" sz="2400">
                <a:solidFill>
                  <a:srgbClr val="274E13"/>
                </a:solidFill>
                <a:latin typeface="Nunito"/>
                <a:ea typeface="Nunito"/>
                <a:cs typeface="Nunito"/>
                <a:sym typeface="Nunito"/>
              </a:rPr>
              <a:t>Not a problem for the main use-case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Clr>
                <a:srgbClr val="274E13"/>
              </a:buClr>
              <a:buSzPts val="2400"/>
              <a:buFont typeface="Nunito"/>
              <a:buChar char="●"/>
            </a:pPr>
            <a:r>
              <a:rPr lang="en" sz="2400">
                <a:solidFill>
                  <a:srgbClr val="274E13"/>
                </a:solidFill>
                <a:latin typeface="Nunito"/>
                <a:ea typeface="Nunito"/>
                <a:cs typeface="Nunito"/>
                <a:sym typeface="Nunito"/>
              </a:rPr>
              <a:t>Customers probably shouldn’t use MATLAB to run their main process</a:t>
            </a:r>
          </a:p>
        </p:txBody>
      </p:sp>
      <p:pic>
        <p:nvPicPr>
          <p:cNvPr descr="Tips-Icon.png"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553" y="4278236"/>
            <a:ext cx="582926" cy="52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You Will Learn About MATLAB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What is 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MATLAB</a:t>
            </a:r>
          </a:p>
          <a:p>
            <a:pPr indent="-342900" lvl="1" marL="914400" rtl="0">
              <a:spcBef>
                <a:spcPts val="0"/>
              </a:spcBef>
              <a:buSzPts val="1800"/>
              <a:buChar char="○"/>
            </a:pPr>
            <a:r>
              <a:rPr lang="en" sz="1800"/>
              <a:t>Using it with the Motion Composer Suite</a:t>
            </a:r>
          </a:p>
          <a:p>
            <a:pPr indent="-342900" lvl="1" marL="914400" rtl="0">
              <a:spcBef>
                <a:spcPts val="0"/>
              </a:spcBef>
              <a:buSzPts val="1800"/>
              <a:buChar char="○"/>
            </a:pPr>
            <a:r>
              <a:rPr lang="en" sz="1800"/>
              <a:t>Using it with Motion Designer</a:t>
            </a:r>
          </a:p>
          <a:p>
            <a:pPr indent="-381000" lvl="0" marL="457200" rtl="0">
              <a:spcBef>
                <a:spcPts val="0"/>
              </a:spcBef>
              <a:buSzPts val="2400"/>
              <a:buChar char="●"/>
            </a:pPr>
            <a:r>
              <a:rPr lang="en"/>
              <a:t>How to 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PROGRAM </a:t>
            </a:r>
            <a:r>
              <a:rPr lang="en"/>
              <a:t>in MATLAB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What is the MATLAB 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LIBRARY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How to get 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STARTED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What you can 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DO</a:t>
            </a:r>
            <a:r>
              <a:rPr lang="en"/>
              <a:t> with it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Getting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9600">
                <a:latin typeface="Archivo Black"/>
                <a:ea typeface="Archivo Black"/>
                <a:cs typeface="Archivo Black"/>
                <a:sym typeface="Archivo Black"/>
              </a:rPr>
              <a:t>STARTED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with the MATLAB Library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Getting Started with the MATLAB Library</a:t>
            </a:r>
          </a:p>
        </p:txBody>
      </p:sp>
      <p:graphicFrame>
        <p:nvGraphicFramePr>
          <p:cNvPr id="164" name="Shape 164"/>
          <p:cNvGraphicFramePr/>
          <p:nvPr/>
        </p:nvGraphicFramePr>
        <p:xfrm>
          <a:off x="676800" y="146306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0975"/>
              </a:tblGrid>
              <a:tr h="19238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Add the controller Matlab library to the path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arch = computer(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'arch'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);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if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(strcmp(arch,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'win32'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addpath(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'..\..\Matlab\x86'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elseif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(strcmp(arch,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'win64'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addpath(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'..\..\Matlab\x64'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end</a:t>
                      </a: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65" name="Shape 165"/>
          <p:cNvSpPr txBox="1"/>
          <p:nvPr>
            <p:ph idx="1" type="body"/>
          </p:nvPr>
        </p:nvSpPr>
        <p:spPr>
          <a:xfrm>
            <a:off x="311700" y="3440625"/>
            <a:ext cx="8520600" cy="3091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ts val="2400"/>
              <a:buChar char="●"/>
            </a:pPr>
            <a:r>
              <a:rPr lang="en"/>
              <a:t>Every MATLAB program that uses our library must have this code</a:t>
            </a:r>
          </a:p>
          <a:p>
            <a:pPr indent="-381000" lvl="0" marL="457200" rtl="0">
              <a:spcBef>
                <a:spcPts val="0"/>
              </a:spcBef>
              <a:buSzPts val="2400"/>
              <a:buChar char="●"/>
            </a:pPr>
            <a:r>
              <a:rPr lang="en"/>
              <a:t>The code tells MATLAB where to find our library and what version to use (32- or 64-bit)</a:t>
            </a:r>
          </a:p>
          <a:p>
            <a:pPr indent="-381000" lvl="0" marL="457200" rtl="0">
              <a:spcBef>
                <a:spcPts val="0"/>
              </a:spcBef>
              <a:buSzPts val="2400"/>
              <a:buChar char="●"/>
            </a:pPr>
            <a:r>
              <a:rPr lang="en"/>
              <a:t>This is the only step required by users to get started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Getting Started with the MATLAB Library</a:t>
            </a:r>
          </a:p>
        </p:txBody>
      </p:sp>
      <p:graphicFrame>
        <p:nvGraphicFramePr>
          <p:cNvPr id="171" name="Shape 171"/>
          <p:cNvGraphicFramePr/>
          <p:nvPr/>
        </p:nvGraphicFramePr>
        <p:xfrm>
          <a:off x="676800" y="146306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0975"/>
              </a:tblGrid>
              <a:tr h="19238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Add the controller Matlab library to the path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arch = computer(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'arch'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);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if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(strcmp(arch,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'win32'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addpath(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'..\..\Matlab\x86'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elseif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(strcmp(arch, 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'win64'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addpath(</a:t>
                      </a:r>
                      <a:r>
                        <a:rPr b="1" lang="en" sz="1200">
                          <a:solidFill>
                            <a:srgbClr val="99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'..\..\Matlab\x64'</a:t>
                      </a:r>
                      <a:r>
                        <a:rPr b="1" lang="en" sz="120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end</a:t>
                      </a: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72" name="Shape 172"/>
          <p:cNvSpPr/>
          <p:nvPr/>
        </p:nvSpPr>
        <p:spPr>
          <a:xfrm>
            <a:off x="601575" y="3591725"/>
            <a:ext cx="8147100" cy="25356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 txBox="1"/>
          <p:nvPr/>
        </p:nvSpPr>
        <p:spPr>
          <a:xfrm>
            <a:off x="1208875" y="3591725"/>
            <a:ext cx="75399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600"/>
              </a:spcAft>
              <a:buNone/>
            </a:pPr>
            <a:r>
              <a:rPr i="1" lang="en" sz="1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rPr>
              <a:t>Common Problem #1</a:t>
            </a:r>
          </a:p>
          <a:p>
            <a:pPr indent="-355600" lvl="0" marL="4572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000"/>
              <a:buFont typeface="Nunito"/>
              <a:buChar char="●"/>
            </a:pPr>
            <a:r>
              <a:rPr b="1"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addpath</a:t>
            </a: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i="1"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must</a:t>
            </a: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 point to the correct directory.</a:t>
            </a:r>
          </a:p>
          <a:p>
            <a:pPr indent="-355600" lvl="0" marL="4572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000"/>
              <a:buFont typeface="Nunito"/>
              <a:buChar char="●"/>
            </a:pP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If done incorrectly, MATLAB might behave strangely or crash unexpectedly.</a:t>
            </a:r>
          </a:p>
          <a:p>
            <a:pPr indent="-355600" lvl="0" marL="4572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000"/>
              <a:buFont typeface="Nunito"/>
              <a:buChar char="●"/>
            </a:pP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The example path is the relative path from the </a:t>
            </a:r>
            <a:r>
              <a:rPr i="1"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Samples</a:t>
            </a: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 directory to the</a:t>
            </a:r>
            <a:r>
              <a:rPr i="1"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 Matlab</a:t>
            </a: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 directory. When customers write their own MATLAB programs, the path will be different.</a:t>
            </a:r>
          </a:p>
        </p:txBody>
      </p:sp>
      <p:pic>
        <p:nvPicPr>
          <p:cNvPr descr="093001-green-jelly-icon-signs-warning-sign.png"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550" y="3591725"/>
            <a:ext cx="694525" cy="69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Documentation and Samples</a:t>
            </a: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311700" y="1536625"/>
            <a:ext cx="8520600" cy="4695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MATLAB Library Help is in the 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Programming</a:t>
            </a:r>
            <a:r>
              <a:rPr lang="en"/>
              <a:t> help file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Useful topics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MATLAB Interface &gt; Modules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Blocking Behavior of the Libraries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64-bit Support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MATLAB samples are installed in</a:t>
            </a:r>
            <a:br>
              <a:rPr lang="en"/>
            </a:br>
            <a:r>
              <a:rPr b="1" i="1" lang="en"/>
              <a:t>C:\Program Files\Aerotech\A3200\Samples\Matlab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Use as a starting point for your own programs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Most of this content came from these samples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Can You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9600">
                <a:latin typeface="Archivo Black"/>
                <a:ea typeface="Archivo Black"/>
                <a:cs typeface="Archivo Black"/>
                <a:sym typeface="Archivo Black"/>
              </a:rPr>
              <a:t>DO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with it?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0" name="Shape 190"/>
          <p:cNvGraphicFramePr/>
          <p:nvPr/>
        </p:nvGraphicFramePr>
        <p:xfrm>
          <a:off x="662625" y="1463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1250"/>
              </a:tblGrid>
              <a:tr h="508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Connect to a controller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handle = A3200Connect;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Create a data collection configuration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dataCollHandle = A3200DataCollectionConfigCreate(handle);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Add some signals to collect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A3200DataCollectionConfigAddSignal(dataCollHandle,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A3200DataSignal.PositionFeedback, 0, 0)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A3200DataCollectionConfigAddSignal(dataCollHandle,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A3200DataSignal.VelocityFeedback, 0, 0)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Set collection rate and number of points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A3200DataCollectionConfigSetPeriod(dataCollHandle, 1)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A3200DataCollectionConfigSetSamples(dataCollHandle, 1000)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Start data collection using the configuration we just created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A3200DataCollectionStart(handle, dataCollHandle)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Retrieve the data into MATLAB matrix (blocks until collection completes)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collectedData = A3200DataCollectionDataRetrieve(handle, dataCollHandle, 1000);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Finally make sure to clean up any memory we created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A3200DataCollectionConfigFree(dataCollHandle);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A3200Disconnect(handle)</a:t>
                      </a: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91" name="Shape 191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 MATLAB Code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Example MATLAB Code</a:t>
            </a:r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311700" y="3337875"/>
            <a:ext cx="8520600" cy="2894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1" lang="en"/>
              <a:t>collectedData</a:t>
            </a:r>
            <a:r>
              <a:rPr lang="en"/>
              <a:t> variable is a 2x1000 matrix</a:t>
            </a:r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The 2 rows represent PosFbk and VelFbk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The 1000 columns are the 1000 points we collected</a:t>
            </a:r>
          </a:p>
        </p:txBody>
      </p:sp>
      <p:pic>
        <p:nvPicPr>
          <p:cNvPr descr="MATLABDCWorkspace.png" id="198" name="Shape 1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0079" y="1536525"/>
            <a:ext cx="2714550" cy="180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3" name="Shape 203"/>
          <p:cNvGraphicFramePr/>
          <p:nvPr/>
        </p:nvGraphicFramePr>
        <p:xfrm>
          <a:off x="662625" y="1463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1250"/>
              </a:tblGrid>
              <a:tr h="508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Plot position feedback (the 1st row in the collectedData matrix)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plot(collectedData(1,1:1000))</a:t>
                      </a: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4" name="Shape 204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 MATLAB Code</a:t>
            </a:r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311700" y="2076875"/>
            <a:ext cx="8520600" cy="954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●"/>
            </a:pPr>
            <a:r>
              <a:rPr b="1" lang="en" sz="2200">
                <a:latin typeface="Courier New"/>
                <a:ea typeface="Courier New"/>
                <a:cs typeface="Courier New"/>
                <a:sym typeface="Courier New"/>
              </a:rPr>
              <a:t>(1,1:1000)</a:t>
            </a:r>
            <a:r>
              <a:rPr lang="en"/>
              <a:t> tells MATLAB to grab columns 1-1000 of the first row</a:t>
            </a:r>
          </a:p>
        </p:txBody>
      </p:sp>
      <p:pic>
        <p:nvPicPr>
          <p:cNvPr descr="MATLABplotposfbk.png"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0413" y="2989125"/>
            <a:ext cx="3785668" cy="33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" name="Shape 211"/>
          <p:cNvGraphicFramePr/>
          <p:nvPr/>
        </p:nvGraphicFramePr>
        <p:xfrm>
          <a:off x="662625" y="1463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1250"/>
              </a:tblGrid>
              <a:tr h="508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Compute and plot the FFT of velocity feedback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velfft = abs(fft(collectedData(2,1:1000)));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plot(velfft)</a:t>
                      </a: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12" name="Shape 212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 MATLAB Code</a:t>
            </a:r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311700" y="2229275"/>
            <a:ext cx="8520600" cy="954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The </a:t>
            </a:r>
            <a:r>
              <a:rPr b="1" lang="en"/>
              <a:t>fft</a:t>
            </a:r>
            <a:r>
              <a:rPr lang="en"/>
              <a:t> function computes frequency domain data</a:t>
            </a:r>
          </a:p>
        </p:txBody>
      </p:sp>
      <p:pic>
        <p:nvPicPr>
          <p:cNvPr descr="MATLABplotvelfbkfft.png" id="214" name="Shape 2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0413" y="2989125"/>
            <a:ext cx="3785668" cy="33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 MATLAB Code</a:t>
            </a:r>
          </a:p>
        </p:txBody>
      </p:sp>
      <p:graphicFrame>
        <p:nvGraphicFramePr>
          <p:cNvPr id="220" name="Shape 220"/>
          <p:cNvGraphicFramePr/>
          <p:nvPr/>
        </p:nvGraphicFramePr>
        <p:xfrm>
          <a:off x="662625" y="1463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1250"/>
              </a:tblGrid>
              <a:tr h="508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Create a data collection configuration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dataCollHandle = A3200DataCollectionConfigCreate(handle);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Finally make sure to clean up any memory we created (the data collection config)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A3200DataCollectionConfigFree(dataCollHandle);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21" name="Shape 221"/>
          <p:cNvSpPr/>
          <p:nvPr/>
        </p:nvSpPr>
        <p:spPr>
          <a:xfrm>
            <a:off x="601575" y="3363125"/>
            <a:ext cx="8147100" cy="22929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2" name="Shape 222"/>
          <p:cNvSpPr txBox="1"/>
          <p:nvPr/>
        </p:nvSpPr>
        <p:spPr>
          <a:xfrm>
            <a:off x="1208875" y="3363125"/>
            <a:ext cx="7539900" cy="22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600"/>
              </a:spcAft>
              <a:buNone/>
            </a:pPr>
            <a:r>
              <a:rPr i="1" lang="en" sz="1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rPr>
              <a:t>Common Problem #2</a:t>
            </a:r>
          </a:p>
          <a:p>
            <a:pPr indent="-355600" lvl="0" marL="4572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000"/>
              <a:buFont typeface="Nunito"/>
              <a:buChar char="●"/>
            </a:pP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All handles that are created must be cleaned (freed).</a:t>
            </a:r>
          </a:p>
          <a:p>
            <a:pPr indent="-355600" lvl="0" marL="4572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000"/>
              <a:buFont typeface="Nunito"/>
              <a:buChar char="●"/>
            </a:pP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If done incorrectly, MATLAB will leak memory.</a:t>
            </a:r>
          </a:p>
          <a:p>
            <a:pPr indent="-355600" lvl="0" marL="4572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000"/>
              <a:buFont typeface="Nunito"/>
              <a:buChar char="●"/>
            </a:pP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The most common handles that needs to be cleaned (freed) are handles to data collection configurations.</a:t>
            </a:r>
          </a:p>
          <a:p>
            <a:pPr indent="-355600" lvl="0" marL="457200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000"/>
              <a:buFont typeface="Nunito"/>
              <a:buChar char="●"/>
            </a:pPr>
            <a:r>
              <a:rPr lang="en" sz="20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Be sure to disconnect from the controller.</a:t>
            </a:r>
          </a:p>
        </p:txBody>
      </p:sp>
      <p:pic>
        <p:nvPicPr>
          <p:cNvPr descr="093001-green-jelly-icon-signs-warning-sign.png" id="223" name="Shape 2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550" y="3363125"/>
            <a:ext cx="694525" cy="69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is</a:t>
            </a:r>
            <a:br>
              <a:rPr lang="en"/>
            </a:br>
            <a:r>
              <a:rPr lang="en" sz="9600">
                <a:latin typeface="Archivo Black"/>
                <a:ea typeface="Archivo Black"/>
                <a:cs typeface="Archivo Black"/>
                <a:sym typeface="Archivo Black"/>
              </a:rPr>
              <a:t>MATLAB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Shape 228"/>
          <p:cNvGraphicFramePr/>
          <p:nvPr/>
        </p:nvGraphicFramePr>
        <p:xfrm>
          <a:off x="662625" y="1463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{65E1777F-5253-44AC-95F6-03E77E3D2F8C}</a:tableStyleId>
              </a:tblPr>
              <a:tblGrid>
                <a:gridCol w="7861250"/>
              </a:tblGrid>
              <a:tr h="508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We want to operate on axes X and Y everywhere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axes = [0, 1];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Enable and home both X and Y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A3200MotionEnable(handle, 1, axes)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A3200MotionHome(handle, 1, axes)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Move X and Y to positions 5 and 10, respectively, using Task 1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A3200MotionLinearVelocity(handle, 1, axes, [5, 10], 5)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Move X (axis 0) to position 10 with speed 15, using Task 1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A3200MotionMoveAbs(handle, 1, 0, 10, 15)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Get status back from Y (axis 1)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myposfbk = A3200StatusGetItem(handle, 1, A3200StatusItem.PositionFeedback, 0);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Set global and task variables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A3200VariableSetGlobalDouble(handle, 0, 123)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mytaskdouble = A3200VariableGetTaskDouble(handle, 2, 9);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8000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 Change Kpos parameter on the controller for X (axis 0), set to 50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b="1"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A3200ParameterSetValue(handle, A3200ParameterId.GainKpos, 0, 50)</a:t>
                      </a:r>
                    </a:p>
                  </a:txBody>
                  <a:tcPr marT="121900" marB="121900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29" name="Shape 229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Other Things You Can Do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Questions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MATLAB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A development environment designed for modeling and simulating systems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Data processing and analysis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Frequency and time domain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Sampled systems vs continuous time analysis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A high-level programming language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C-style, array-based language</a:t>
            </a:r>
          </a:p>
          <a:p>
            <a:pPr indent="-381000" lvl="1" marL="914400" rtl="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Easy matrix operations</a:t>
            </a:r>
          </a:p>
          <a:p>
            <a:pPr indent="-381000" lvl="1" marL="914400"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Many built-in functions for filtering, transforming and plotting data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is MATLAB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●"/>
            </a:pPr>
            <a:r>
              <a:rPr lang="en"/>
              <a:t>Also includes Simulink as an optional package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Graphical, time-based system simulation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Aerotech does not support Simulink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1151600" y="773025"/>
            <a:ext cx="65850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Image: MATLAB Interface</a:t>
            </a:r>
          </a:p>
        </p:txBody>
      </p:sp>
      <p:pic>
        <p:nvPicPr>
          <p:cNvPr descr="MATLABSample.png"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050" y="565825"/>
            <a:ext cx="7577890" cy="582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●"/>
            </a:pPr>
            <a:r>
              <a:rPr lang="en"/>
              <a:t>Aerotech data collection applications can export data to MATLAB files (.mat)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○"/>
            </a:pPr>
            <a:r>
              <a:rPr lang="en"/>
              <a:t>Digital Scope, Motion Designer, Motion Simulator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These files can easily be loaded as MATLAB variables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Open these files in MATLAB for data analysis and post-processing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Export a collected step response from Digital Scope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Analyze data in MATLAB to understand the system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Model the system in MATLAB and post-process the data to simulate system changes</a:t>
            </a:r>
          </a:p>
        </p:txBody>
      </p:sp>
      <p:sp>
        <p:nvSpPr>
          <p:cNvPr id="77" name="Shape 77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MATLAB and the Motion Composer Suite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1" type="body"/>
          </p:nvPr>
        </p:nvSpPr>
        <p:spPr>
          <a:xfrm>
            <a:off x="311700" y="1536629"/>
            <a:ext cx="8520600" cy="257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Motion Designer can import MATLAB files (.mat) as trajectories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Use MATLAB tools to generate or perfect a trajectory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Then use Motion Designer to command motion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400"/>
              <a:buChar char="○"/>
            </a:pPr>
            <a:r>
              <a:rPr lang="en"/>
              <a:t>Also utilize Motion Designer features such as Iterative Learning Control</a:t>
            </a:r>
          </a:p>
        </p:txBody>
      </p:sp>
      <p:sp>
        <p:nvSpPr>
          <p:cNvPr id="83" name="Shape 83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MATLAB and the Motion Designer</a:t>
            </a:r>
          </a:p>
        </p:txBody>
      </p:sp>
      <p:sp>
        <p:nvSpPr>
          <p:cNvPr id="84" name="Shape 84"/>
          <p:cNvSpPr/>
          <p:nvPr/>
        </p:nvSpPr>
        <p:spPr>
          <a:xfrm>
            <a:off x="826950" y="4261875"/>
            <a:ext cx="7490100" cy="2148300"/>
          </a:xfrm>
          <a:prstGeom prst="roundRect">
            <a:avLst>
              <a:gd fmla="val 16667" name="adj"/>
            </a:avLst>
          </a:prstGeom>
          <a:solidFill>
            <a:srgbClr val="07376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/>
        </p:nvSpPr>
        <p:spPr>
          <a:xfrm>
            <a:off x="1003075" y="4298775"/>
            <a:ext cx="72108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Clr>
                <a:srgbClr val="FFFFFF"/>
              </a:buClr>
              <a:buSzPts val="2400"/>
              <a:buFont typeface="Helvetica Neue"/>
              <a:buAutoNum type="arabicPeriod"/>
            </a:pPr>
            <a:r>
              <a:rPr lang="en"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Create the overall trajectory in Motion Designer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Clr>
                <a:srgbClr val="FFFFFF"/>
              </a:buClr>
              <a:buSzPts val="2400"/>
              <a:buFont typeface="Helvetica Neue"/>
              <a:buAutoNum type="arabicPeriod"/>
            </a:pPr>
            <a:r>
              <a:rPr lang="en"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Export it to MATLAB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Clr>
                <a:srgbClr val="FFFFFF"/>
              </a:buClr>
              <a:buSzPts val="2400"/>
              <a:buFont typeface="Helvetica Neue"/>
              <a:buAutoNum type="arabicPeriod"/>
            </a:pPr>
            <a:r>
              <a:rPr lang="en"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Tweak it in MATLAB (i.e., filter it)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Clr>
                <a:srgbClr val="FFFFFF"/>
              </a:buClr>
              <a:buSzPts val="2400"/>
              <a:buFont typeface="Helvetica Neue"/>
              <a:buAutoNum type="arabicPeriod"/>
            </a:pPr>
            <a:r>
              <a:rPr lang="en"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Import it back into Motion Designer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to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7200">
                <a:latin typeface="Archivo Black"/>
                <a:ea typeface="Archivo Black"/>
                <a:cs typeface="Archivo Black"/>
                <a:sym typeface="Archivo Black"/>
              </a:rPr>
              <a:t>PROGRAM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in MATLAB?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erotech Training Presentatio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